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89" r:id="rId3"/>
    <p:sldId id="290" r:id="rId4"/>
    <p:sldId id="258" r:id="rId5"/>
    <p:sldId id="291" r:id="rId6"/>
    <p:sldId id="292" r:id="rId7"/>
    <p:sldId id="261" r:id="rId8"/>
    <p:sldId id="280" r:id="rId9"/>
    <p:sldId id="293" r:id="rId10"/>
    <p:sldId id="294" r:id="rId11"/>
    <p:sldId id="307" r:id="rId12"/>
    <p:sldId id="295" r:id="rId13"/>
    <p:sldId id="296" r:id="rId14"/>
    <p:sldId id="297" r:id="rId15"/>
    <p:sldId id="306" r:id="rId16"/>
    <p:sldId id="304" r:id="rId17"/>
    <p:sldId id="287" r:id="rId18"/>
    <p:sldId id="305" r:id="rId19"/>
    <p:sldId id="300" r:id="rId20"/>
    <p:sldId id="301" r:id="rId21"/>
    <p:sldId id="302" r:id="rId22"/>
    <p:sldId id="288" r:id="rId23"/>
    <p:sldId id="303" r:id="rId24"/>
    <p:sldId id="309" r:id="rId25"/>
    <p:sldId id="311" r:id="rId26"/>
    <p:sldId id="298" r:id="rId27"/>
    <p:sldId id="299" r:id="rId28"/>
    <p:sldId id="282" r:id="rId29"/>
    <p:sldId id="286" r:id="rId30"/>
    <p:sldId id="314" r:id="rId31"/>
    <p:sldId id="315" r:id="rId3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Fira Sans Condensed Medium" panose="020F0502020204030204" pitchFamily="34" charset="0"/>
      <p:regular r:id="rId38"/>
      <p:italic r:id="rId39"/>
    </p:embeddedFont>
    <p:embeddedFont>
      <p:font typeface="Fira Sans Condensed SemiBold" panose="020F0502020204030204" pitchFamily="34" charset="0"/>
      <p:regular r:id="rId40"/>
      <p:bold r:id="rId41"/>
      <p:italic r:id="rId42"/>
      <p:boldItalic r:id="rId43"/>
    </p:embeddedFont>
    <p:embeddedFont>
      <p:font typeface="Fira Sans Extra Condensed Black" panose="020F0502020204030204" pitchFamily="34" charset="0"/>
      <p:bold r:id="rId44"/>
      <p:italic r:id="rId45"/>
      <p:boldItalic r:id="rId46"/>
    </p:embeddedFont>
    <p:embeddedFont>
      <p:font typeface="Fira Sans Extra Condensed Mediu" panose="020B0603050000020004" pitchFamily="34" charset="0"/>
      <p:regular r:id="rId47"/>
      <p:bold r:id="rId48"/>
      <p:italic r:id="rId49"/>
      <p:boldItalic r:id="rId50"/>
    </p:embeddedFont>
    <p:embeddedFont>
      <p:font typeface="Fira Sans Extra Condensed Medium" panose="020B0603050000020004" pitchFamily="34" charset="0"/>
      <p:regular r:id="rId51"/>
      <p:bold r:id="rId52"/>
      <p:italic r:id="rId53"/>
      <p:boldItalic r:id="rId54"/>
    </p:embeddedFont>
    <p:embeddedFont>
      <p:font typeface="Fira Sans Medium" panose="020F0502020204030204" pitchFamily="34" charset="0"/>
      <p:regular r:id="rId55"/>
      <p:bold r:id="rId56"/>
      <p:italic r:id="rId57"/>
      <p:boldItalic r:id="rId58"/>
    </p:embeddedFont>
    <p:embeddedFont>
      <p:font typeface="Fira Sans SemiBold" panose="020F0502020204030204" pitchFamily="34" charset="0"/>
      <p:regular r:id="rId59"/>
      <p:bold r:id="rId60"/>
      <p:italic r:id="rId61"/>
      <p:boldItalic r:id="rId62"/>
    </p:embeddedFont>
    <p:embeddedFont>
      <p:font typeface="Gothic A1" panose="020B0604020202020204" pitchFamily="34" charset="0"/>
      <p:regular r:id="rId63"/>
      <p:bold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75E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84EBD-C375-4BB6-8F8A-896B9F65DAE7}" v="12" dt="2025-07-14T06:29:53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60095" autoAdjust="0"/>
  </p:normalViewPr>
  <p:slideViewPr>
    <p:cSldViewPr snapToGrid="0">
      <p:cViewPr varScale="1">
        <p:scale>
          <a:sx n="83" d="100"/>
          <a:sy n="83" d="100"/>
        </p:scale>
        <p:origin x="2424" y="184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font" Target="fonts/font3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font" Target="fonts/font33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font" Target="fonts/font34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as malik" userId="fbc29bf36c57e3ab" providerId="LiveId" clId="{9C784EBD-C375-4BB6-8F8A-896B9F65DAE7}"/>
    <pc:docChg chg="undo custSel modSld">
      <pc:chgData name="Ashas malik" userId="fbc29bf36c57e3ab" providerId="LiveId" clId="{9C784EBD-C375-4BB6-8F8A-896B9F65DAE7}" dt="2025-07-14T06:32:37.644" v="154" actId="20577"/>
      <pc:docMkLst>
        <pc:docMk/>
      </pc:docMkLst>
      <pc:sldChg chg="modSp mod modNotesTx">
        <pc:chgData name="Ashas malik" userId="fbc29bf36c57e3ab" providerId="LiveId" clId="{9C784EBD-C375-4BB6-8F8A-896B9F65DAE7}" dt="2025-07-14T06:23:12.911" v="131" actId="313"/>
        <pc:sldMkLst>
          <pc:docMk/>
          <pc:sldMk cId="419519632" sldId="293"/>
        </pc:sldMkLst>
        <pc:spChg chg="mod">
          <ac:chgData name="Ashas malik" userId="fbc29bf36c57e3ab" providerId="LiveId" clId="{9C784EBD-C375-4BB6-8F8A-896B9F65DAE7}" dt="2025-07-14T06:23:12.911" v="131" actId="313"/>
          <ac:spMkLst>
            <pc:docMk/>
            <pc:sldMk cId="419519632" sldId="293"/>
            <ac:spMk id="31" creationId="{00ADC653-0DB2-A415-DDAF-0BD16117390B}"/>
          </ac:spMkLst>
        </pc:spChg>
      </pc:sldChg>
      <pc:sldChg chg="modNotesTx">
        <pc:chgData name="Ashas malik" userId="fbc29bf36c57e3ab" providerId="LiveId" clId="{9C784EBD-C375-4BB6-8F8A-896B9F65DAE7}" dt="2025-07-14T06:32:37.644" v="154" actId="20577"/>
        <pc:sldMkLst>
          <pc:docMk/>
          <pc:sldMk cId="744721918" sldId="302"/>
        </pc:sldMkLst>
      </pc:sldChg>
      <pc:sldChg chg="modNotesTx">
        <pc:chgData name="Ashas malik" userId="fbc29bf36c57e3ab" providerId="LiveId" clId="{9C784EBD-C375-4BB6-8F8A-896B9F65DAE7}" dt="2025-07-14T06:06:10.504" v="130" actId="20577"/>
        <pc:sldMkLst>
          <pc:docMk/>
          <pc:sldMk cId="470609195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BE359BC2-E290-DAF4-8219-097F91163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DA776BFD-D6D6-606D-747B-C679133819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14A32901-CFCA-75C7-D9B3-6F8A3BC9B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68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>
          <a:extLst>
            <a:ext uri="{FF2B5EF4-FFF2-40B4-BE49-F238E27FC236}">
              <a16:creationId xmlns:a16="http://schemas.microsoft.com/office/drawing/2014/main" id="{0A94C715-7B9E-E059-5286-9A74687E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>
            <a:extLst>
              <a:ext uri="{FF2B5EF4-FFF2-40B4-BE49-F238E27FC236}">
                <a16:creationId xmlns:a16="http://schemas.microsoft.com/office/drawing/2014/main" id="{427787BA-3384-C46C-EAB8-DBAD8B61AE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>
            <a:extLst>
              <a:ext uri="{FF2B5EF4-FFF2-40B4-BE49-F238E27FC236}">
                <a16:creationId xmlns:a16="http://schemas.microsoft.com/office/drawing/2014/main" id="{3A5C4F2F-3D7D-1E91-5AB9-9265005D8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Gold Standard Datasets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Manual Annotation by Experts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High Quality and Reliability: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Feature:</a:t>
            </a:r>
            <a:r>
              <a:rPr lang="en-US" dirty="0"/>
              <a:t> Gold standard datasets consistently have high </a:t>
            </a:r>
            <a:r>
              <a:rPr lang="en-US" b="1" dirty="0"/>
              <a:t>data quality</a:t>
            </a:r>
            <a:r>
              <a:rPr lang="en-US" dirty="0"/>
              <a:t>. The annotations are accurate, precise, and not ambiguous.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Consistency and Standardization: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Feature:</a:t>
            </a:r>
            <a:r>
              <a:rPr lang="en-US" dirty="0"/>
              <a:t> The dataset is annotated according to a </a:t>
            </a:r>
            <a:r>
              <a:rPr lang="en-US" b="1" dirty="0"/>
              <a:t>standardized set of rules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81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042326AA-C2EF-761A-E8E4-8EFD7C64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CCEDACAF-96E9-98C2-C5AD-8C6FC7148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7BCA2940-0166-CB9F-0297-A993E3819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Stemming vs Lemmatization (with Examples)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Stemming is a fast, rule-based technique that chops off word endings to get the root form, but the result may not be a real word.</a:t>
            </a:r>
            <a:br>
              <a:rPr lang="en-US" dirty="0"/>
            </a:br>
            <a:r>
              <a:rPr lang="en-US" dirty="0"/>
              <a:t>Lemmatization is more accurate — it uses a dictionary and grammar rules to find the proper base form (lemma) of a word.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dirty="0"/>
              <a:t>🔹 </a:t>
            </a:r>
            <a:r>
              <a:rPr lang="en-US" dirty="0"/>
              <a:t>Example in English: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Stemming: studies →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PK" dirty="0"/>
              <a:t>❌ (</a:t>
            </a:r>
            <a:r>
              <a:rPr lang="en-US" dirty="0"/>
              <a:t>not a valid word)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Lemmatization: studies → study </a:t>
            </a:r>
            <a:r>
              <a:rPr lang="en-PK" dirty="0"/>
              <a:t>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dirty="0"/>
              <a:t>🔹 </a:t>
            </a:r>
            <a:r>
              <a:rPr lang="en-US" dirty="0"/>
              <a:t>Example in Urdu: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Stemming: </a:t>
            </a:r>
            <a:r>
              <a:rPr lang="ar-AE" dirty="0"/>
              <a:t>دوڑتا, دوڑی → دوڑ </a:t>
            </a:r>
            <a:r>
              <a:rPr lang="en-PK" dirty="0"/>
              <a:t>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Lemmatization: </a:t>
            </a:r>
            <a:r>
              <a:rPr lang="ar-AE" dirty="0"/>
              <a:t>دوڑتا, دوڑی → دوڑنا </a:t>
            </a:r>
            <a:r>
              <a:rPr lang="en-PK" dirty="0"/>
              <a:t>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166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1A15F89B-9688-12F9-F468-7AD1C3C3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FCBAE52B-7E34-42A9-9F55-D238C947A1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A6F96FDF-3921-16FB-F17F-FAC713DF0A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72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36694B5F-F81F-5EE5-CBA5-12CC7F116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88871B0E-548C-D69C-E2D6-C92CBBAF30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3C466986-2AE3-A67C-DD32-F72691719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336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D32C50C7-FF25-9FEF-6D4D-A665EE76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D85BEBEE-AA38-DD80-BDB4-2F99D4C9E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1EF499A2-53FF-56EF-9E1A-0543813E1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6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E96ADF0A-5B16-0E82-D211-5D5A0EF4C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4A8EEAC2-6B4A-01F7-98D0-EFA0747EE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CD8BC9CB-E377-E5F5-8C16-B813D8284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6995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A40532E-1844-2BE1-9C61-FB0177A9E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B046C4C8-F318-CD4E-1BE2-B0647D5F43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999260D8-F08B-2DFD-4510-E108E3B7B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172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B41D141-CC4C-C15B-ECF9-D67AAA97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C1758135-8EEA-9F37-538A-BD66D51AD7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F0F62B23-4980-A439-3729-13F37F9C76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76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4A8CBCDA-792C-8DB5-3E5E-A6A25F023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2723F503-1A6A-A6B9-4385-B9870B9A7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BF2275EA-8EC2-0096-5EEB-1242E72BC6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2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735F860-0F2E-F2BF-06C6-6C9A21AB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>
            <a:extLst>
              <a:ext uri="{FF2B5EF4-FFF2-40B4-BE49-F238E27FC236}">
                <a16:creationId xmlns:a16="http://schemas.microsoft.com/office/drawing/2014/main" id="{3321582B-4071-E6E5-DF64-72CBF124CC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>
            <a:extLst>
              <a:ext uri="{FF2B5EF4-FFF2-40B4-BE49-F238E27FC236}">
                <a16:creationId xmlns:a16="http://schemas.microsoft.com/office/drawing/2014/main" id="{BF5FC551-7952-68B7-082F-A94AF8582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64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3B98ED6-06B7-C388-8814-FDC9C685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9CD33457-3BCA-BA87-39D2-98908515E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CDE2FAB6-05E0-7BD9-9F6E-8BB469AF0F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222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54AACDDA-1889-18C9-EBBF-F50371A2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00E5BD63-0735-C5CD-AFFE-0DBB4158B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Distance &amp; Similarity Metrics – Slide Notes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Cosine Similarity</a:t>
            </a:r>
            <a:br>
              <a:rPr lang="en-US" dirty="0"/>
            </a:br>
            <a:r>
              <a:rPr lang="en-US" dirty="0"/>
              <a:t>Measures the angle between vectors (ignores magnitude).</a:t>
            </a:r>
            <a:br>
              <a:rPr lang="en-US" dirty="0"/>
            </a:br>
            <a:r>
              <a:rPr lang="en-US" dirty="0"/>
              <a:t>Formula: cos(</a:t>
            </a:r>
            <a:r>
              <a:rPr lang="el-GR" dirty="0"/>
              <a:t>θ) = </a:t>
            </a:r>
            <a:r>
              <a:rPr lang="en-US" dirty="0"/>
              <a:t>A·B / (‖A‖ × ‖B‖)</a:t>
            </a:r>
            <a:br>
              <a:rPr lang="en-US" dirty="0"/>
            </a:br>
            <a:r>
              <a:rPr lang="en-US" dirty="0"/>
              <a:t>Example: A=[1,2], B=[4,6] → Cosine ≈ 0.983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Euclidean Distance (L2)</a:t>
            </a:r>
            <a:br>
              <a:rPr lang="en-US" dirty="0"/>
            </a:br>
            <a:r>
              <a:rPr lang="en-US" dirty="0"/>
              <a:t>Straight-line distance in space.</a:t>
            </a:r>
            <a:br>
              <a:rPr lang="en-US" dirty="0"/>
            </a:br>
            <a:r>
              <a:rPr lang="en-US" dirty="0"/>
              <a:t>Formula: √</a:t>
            </a:r>
            <a:r>
              <a:rPr lang="el-GR" dirty="0"/>
              <a:t>Σ(</a:t>
            </a:r>
            <a:r>
              <a:rPr lang="en-US" dirty="0"/>
              <a:t>xᵢ − yᵢ)²</a:t>
            </a:r>
            <a:br>
              <a:rPr lang="en-US" dirty="0"/>
            </a:br>
            <a:r>
              <a:rPr lang="en-US" dirty="0"/>
              <a:t>Example: √((4−1)² + (6−2)²) = 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Manhattan Distance (L1)</a:t>
            </a:r>
            <a:br>
              <a:rPr lang="en-US" dirty="0"/>
            </a:br>
            <a:r>
              <a:rPr lang="en-US" dirty="0"/>
              <a:t>Sum of absolute differences (grid-walk).</a:t>
            </a:r>
            <a:br>
              <a:rPr lang="en-US" dirty="0"/>
            </a:br>
            <a:r>
              <a:rPr lang="en-US" dirty="0"/>
              <a:t>Formula: </a:t>
            </a:r>
            <a:r>
              <a:rPr lang="el-GR" dirty="0"/>
              <a:t>Σ|</a:t>
            </a:r>
            <a:r>
              <a:rPr lang="en-US" dirty="0"/>
              <a:t>xᵢ − yᵢ|</a:t>
            </a:r>
            <a:br>
              <a:rPr lang="en-US" dirty="0"/>
            </a:br>
            <a:r>
              <a:rPr lang="en-US" dirty="0"/>
              <a:t>Example: |1−4| + |2−6| = 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Minkowski Distance</a:t>
            </a:r>
            <a:br>
              <a:rPr lang="en-US" dirty="0"/>
            </a:br>
            <a:r>
              <a:rPr lang="en-US" dirty="0"/>
              <a:t>Generalized form of L1/L2 (p=1 → Manhattan, p=2 → Euclidean).</a:t>
            </a:r>
            <a:br>
              <a:rPr lang="en-US" dirty="0"/>
            </a:br>
            <a:r>
              <a:rPr lang="en-US" dirty="0"/>
              <a:t>Formula: (</a:t>
            </a:r>
            <a:r>
              <a:rPr lang="el-GR" dirty="0"/>
              <a:t>Σ|</a:t>
            </a:r>
            <a:r>
              <a:rPr lang="en-US" dirty="0"/>
              <a:t>xᵢ − yᵢ|^p)^(1/p)</a:t>
            </a:r>
            <a:br>
              <a:rPr lang="en-US" dirty="0"/>
            </a:br>
            <a:r>
              <a:rPr lang="en-US" dirty="0"/>
              <a:t>Example: p=3 → ≈ 4.497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Measures linear relationship (values must vary linearly).</a:t>
            </a:r>
            <a:br>
              <a:rPr lang="en-US" dirty="0"/>
            </a:br>
            <a:r>
              <a:rPr lang="en-US" dirty="0"/>
              <a:t>Range: -1 to 1</a:t>
            </a:r>
            <a:br>
              <a:rPr lang="en-US" dirty="0"/>
            </a:br>
            <a:r>
              <a:rPr lang="en-US" dirty="0"/>
              <a:t>Example: A=[1,2,3], B=[4,5,6] → Pearson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Spearman Rank Correlation</a:t>
            </a:r>
            <a:br>
              <a:rPr lang="en-US" dirty="0"/>
            </a:br>
            <a:r>
              <a:rPr lang="en-US" dirty="0"/>
              <a:t>Measures rank-based (monotonic) correlation.</a:t>
            </a:r>
            <a:br>
              <a:rPr lang="en-US" dirty="0"/>
            </a:br>
            <a:r>
              <a:rPr lang="en-US" dirty="0"/>
              <a:t>Example: Same ranks → Spearman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Bray-Curtis Dissimilarity</a:t>
            </a:r>
            <a:br>
              <a:rPr lang="en-US" dirty="0"/>
            </a:br>
            <a:r>
              <a:rPr lang="en-US" dirty="0"/>
              <a:t>Used in ecology; compares abundance.</a:t>
            </a:r>
            <a:br>
              <a:rPr lang="en-US" dirty="0"/>
            </a:br>
            <a:r>
              <a:rPr lang="en-US" dirty="0"/>
              <a:t>Formula: </a:t>
            </a:r>
            <a:r>
              <a:rPr lang="el-GR" dirty="0"/>
              <a:t>Σ|</a:t>
            </a:r>
            <a:r>
              <a:rPr lang="en-US" dirty="0"/>
              <a:t>xᵢ − yᵢ| / </a:t>
            </a:r>
            <a:r>
              <a:rPr lang="el-GR" dirty="0"/>
              <a:t>Σ(</a:t>
            </a:r>
            <a:r>
              <a:rPr lang="en-US" dirty="0"/>
              <a:t>xᵢ + yᵢ)</a:t>
            </a:r>
            <a:br>
              <a:rPr lang="en-US" dirty="0"/>
            </a:br>
            <a:r>
              <a:rPr lang="en-US" dirty="0"/>
              <a:t>Example: ≈ 0.428Jaccard Similarity</a:t>
            </a:r>
            <a:br>
              <a:rPr lang="en-US" dirty="0"/>
            </a:br>
            <a:r>
              <a:rPr lang="en-US" dirty="0"/>
              <a:t>Measures overlap between two sets.</a:t>
            </a:r>
            <a:br>
              <a:rPr lang="en-US" dirty="0"/>
            </a:br>
            <a:r>
              <a:rPr lang="en-US" dirty="0"/>
              <a:t>Formula: |A ∩ B| / |A ∪ B|</a:t>
            </a:r>
            <a:br>
              <a:rPr lang="en-US" dirty="0"/>
            </a:br>
            <a:r>
              <a:rPr lang="en-US" dirty="0"/>
              <a:t>Example: A={1,2,3}, B={2,3,4} → Jaccard = 0.5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Hamming Distance</a:t>
            </a:r>
            <a:br>
              <a:rPr lang="en-US" dirty="0"/>
            </a:br>
            <a:r>
              <a:rPr lang="en-US" dirty="0"/>
              <a:t>Counts differing positions in binary strings.</a:t>
            </a:r>
            <a:br>
              <a:rPr lang="en-US" dirty="0"/>
            </a:br>
            <a:r>
              <a:rPr lang="en-US" dirty="0"/>
              <a:t>Example: A="101", B="100" → Distance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Canberra Distance</a:t>
            </a:r>
            <a:br>
              <a:rPr lang="en-US" dirty="0"/>
            </a:br>
            <a:r>
              <a:rPr lang="en-US" dirty="0"/>
              <a:t>Weighted version of Manhattan; sensitive to small values.</a:t>
            </a:r>
            <a:br>
              <a:rPr lang="en-US" dirty="0"/>
            </a:br>
            <a:r>
              <a:rPr lang="en-US" dirty="0"/>
              <a:t>Formula: </a:t>
            </a:r>
            <a:r>
              <a:rPr lang="el-GR" dirty="0"/>
              <a:t>Σ(|</a:t>
            </a:r>
            <a:r>
              <a:rPr lang="en-US" dirty="0"/>
              <a:t>xᵢ − yᵢ| / (|xᵢ| + |yᵢ|))</a:t>
            </a:r>
            <a:br>
              <a:rPr lang="en-US" dirty="0"/>
            </a:br>
            <a:r>
              <a:rPr lang="en-US" dirty="0"/>
              <a:t>Example: ≈ 1.178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Curtis </a:t>
            </a:r>
            <a:r>
              <a:rPr lang="en-US" dirty="0"/>
              <a:t>Dissimilarity</a:t>
            </a:r>
            <a:br>
              <a:rPr lang="en-US" dirty="0"/>
            </a:br>
            <a:r>
              <a:rPr lang="en-US" dirty="0"/>
              <a:t>Another name for Bray-Curtis (same formula and use).</a:t>
            </a:r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4E21F7D3-180B-F81F-3C10-DD09395B4B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436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65677C8-EEAE-5E3B-48A0-B5C771A5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40A40F86-91FA-951C-C3B1-4CB33CE63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0EF121FC-6B40-B6F7-6671-207F8B3E5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326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ABE2A6C-E7D3-D986-C070-69F02EA8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8D4E3512-3A94-D26E-641C-BCBE3D2AC1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A19322CC-D7DB-DFFF-7E44-6860D6634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57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9634361-934D-2A71-7538-F9B34AEAC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3C95F164-40C1-5BB4-8561-A41387EB1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7EE443C5-BF69-1D87-6C3F-8218407AEC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4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9CED5353-9B25-6D8D-E62F-36FEE1488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AD9123C0-DFB2-DB8C-2935-3E455EBC77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884537A4-352B-EA58-F5A6-9C1155A52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177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EB8640A-BE2D-9B27-C6C8-6EAF27E0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>
            <a:extLst>
              <a:ext uri="{FF2B5EF4-FFF2-40B4-BE49-F238E27FC236}">
                <a16:creationId xmlns:a16="http://schemas.microsoft.com/office/drawing/2014/main" id="{88043ED1-E9EE-0FCB-E3FD-DD66A17D8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99" name="Google Shape;199;p8:notes">
            <a:extLst>
              <a:ext uri="{FF2B5EF4-FFF2-40B4-BE49-F238E27FC236}">
                <a16:creationId xmlns:a16="http://schemas.microsoft.com/office/drawing/2014/main" id="{883795FF-713D-6E11-AA4C-E2BADADE9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2681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University law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Pydantic</a:t>
            </a:r>
            <a:br>
              <a:rPr lang="en-US" dirty="0"/>
            </a:br>
            <a:br>
              <a:rPr lang="en-US" dirty="0"/>
            </a:br>
            <a:r>
              <a:rPr lang="en-GB" b="1" dirty="0">
                <a:effectLst/>
              </a:rPr>
              <a:t>Node.js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Enables server-side JavaScript execution for building scalable backend APIs and handling asynchronous operations.</a:t>
            </a:r>
            <a:br>
              <a:rPr lang="en-GB" dirty="0">
                <a:effectLst/>
              </a:rPr>
            </a:br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Tailwind CSS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Provides a utility-first CSS framework for rapidly building custom, responsive user interfaces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.</a:t>
            </a:r>
            <a:r>
              <a:rPr lang="en-GB" b="1" dirty="0" err="1">
                <a:effectLst/>
              </a:rPr>
              <a:t>React.js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Facilitates the creation of dynamic, component-based user interfaces for a seamless frontend experience.</a:t>
            </a:r>
          </a:p>
          <a:p>
            <a:endParaRPr lang="en-GB" dirty="0">
              <a:effectLst/>
            </a:endParaRPr>
          </a:p>
          <a:p>
            <a:r>
              <a:rPr lang="en-GB" b="1" dirty="0" err="1">
                <a:effectLst/>
              </a:rPr>
              <a:t>FastAPI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(If used) Delivers high-performance, easy-to-build RESTful APIs with automatic documentation in Python.</a:t>
            </a:r>
          </a:p>
          <a:p>
            <a:endParaRPr lang="en-GB" dirty="0">
              <a:effectLst/>
            </a:endParaRPr>
          </a:p>
          <a:p>
            <a:r>
              <a:rPr lang="en-GB" b="1" dirty="0" err="1">
                <a:effectLst/>
              </a:rPr>
              <a:t>Next.js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Combines server-side rendering, static site generation, and routing for optimized React web applications.</a:t>
            </a:r>
          </a:p>
          <a:p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MongoDB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Offers a flexible, document-oriented NoSQL database for efficiently storing and retrieving application data.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pydantic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8F1283B5-7B4A-0FF7-1D11-5B6F20C0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2CB447BE-E216-09EE-9ACC-83A61FC06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AC42D7BD-0475-0F82-7C7C-475C20ACEE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217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>
          <a:extLst>
            <a:ext uri="{FF2B5EF4-FFF2-40B4-BE49-F238E27FC236}">
              <a16:creationId xmlns:a16="http://schemas.microsoft.com/office/drawing/2014/main" id="{3B94835F-BC37-1DFC-DC12-B1EE5FA10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>
            <a:extLst>
              <a:ext uri="{FF2B5EF4-FFF2-40B4-BE49-F238E27FC236}">
                <a16:creationId xmlns:a16="http://schemas.microsoft.com/office/drawing/2014/main" id="{5C5FC7BD-E9EF-8768-682B-88205BC84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>
            <a:extLst>
              <a:ext uri="{FF2B5EF4-FFF2-40B4-BE49-F238E27FC236}">
                <a16:creationId xmlns:a16="http://schemas.microsoft.com/office/drawing/2014/main" id="{1810F0E6-3B93-AE7C-8CDB-2357916321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06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>
          <a:extLst>
            <a:ext uri="{FF2B5EF4-FFF2-40B4-BE49-F238E27FC236}">
              <a16:creationId xmlns:a16="http://schemas.microsoft.com/office/drawing/2014/main" id="{4C9B86C4-AD02-0441-7207-8980413D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>
            <a:extLst>
              <a:ext uri="{FF2B5EF4-FFF2-40B4-BE49-F238E27FC236}">
                <a16:creationId xmlns:a16="http://schemas.microsoft.com/office/drawing/2014/main" id="{E100D012-C9F5-11BF-3890-E0577579F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>
            <a:extLst>
              <a:ext uri="{FF2B5EF4-FFF2-40B4-BE49-F238E27FC236}">
                <a16:creationId xmlns:a16="http://schemas.microsoft.com/office/drawing/2014/main" id="{BDD25A49-5CAB-755D-6D4C-7352B0072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6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University of Punjab</a:t>
            </a:r>
            <a:r>
              <a:rPr lang="en-US" dirty="0"/>
              <a:t>. Agha Khan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BBC URDU</a:t>
            </a:r>
            <a:br>
              <a:rPr lang="en-US" dirty="0"/>
            </a:br>
            <a:r>
              <a:rPr lang="en-US" dirty="0"/>
              <a:t>Legal Aspects </a:t>
            </a:r>
            <a:br>
              <a:rPr lang="en-US" dirty="0"/>
            </a:br>
            <a:r>
              <a:rPr lang="en-US" dirty="0"/>
              <a:t>Translation Analysis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M.A Urdu 70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M.Phil</a:t>
            </a:r>
            <a:r>
              <a:rPr lang="en-US" dirty="0"/>
              <a:t> Urdu 35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Ph.D. Urdu 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0E5C1C56-3BD6-2F58-63AA-D97C9FE6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5B314765-CCFA-0FB1-902F-1A32BE987E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56B6481E-5B3E-86D3-4E0D-A713C5256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Lexical </a:t>
            </a:r>
            <a:br>
              <a:rPr lang="en-US" b="1" dirty="0"/>
            </a:br>
            <a:r>
              <a:rPr lang="en-US" b="1" dirty="0"/>
              <a:t>Morphological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Semantic level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Arabic script</a:t>
            </a:r>
            <a:r>
              <a:rPr lang="en-US" dirty="0"/>
              <a:t>, and there are often multiple ways to write the same word due to different regional spellings or phonetic variations.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limited availability of labeled data</a:t>
            </a:r>
            <a:r>
              <a:rPr lang="en-US" dirty="0"/>
              <a:t> and </a:t>
            </a:r>
            <a:r>
              <a:rPr lang="en-US" b="1" dirty="0"/>
              <a:t>corpora</a:t>
            </a:r>
            <a:r>
              <a:rPr lang="en-US" dirty="0"/>
              <a:t> specifically for the Urdu language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835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C934D6C3-658B-865E-E000-8B74647D7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35AF16E8-AB1E-384A-8B20-B6C281FEF9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D8C190AE-197A-61C0-F45A-184AF8C52B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USTRC 2648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Counter 1200 pair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73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2657F5C2-BAAE-A935-FD98-4E9571779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89FEF17D-1BA6-3087-33C8-DF6454034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E468B199-F1A4-AABF-8F9C-1C042677B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Berlitz for selecting top nine </a:t>
            </a:r>
            <a:r>
              <a:rPr lang="en-US" dirty="0" err="1"/>
              <a:t>lanague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b="1" dirty="0"/>
              <a:t>Top Nine Most Spoken Languages (2025 Estimates)</a:t>
            </a:r>
          </a:p>
          <a:p>
            <a:r>
              <a:rPr lang="en-US" b="1" dirty="0"/>
              <a:t>English</a:t>
            </a:r>
            <a:r>
              <a:rPr lang="en-US" dirty="0"/>
              <a:t> – 1.52 billion speakers (native + non-native)</a:t>
            </a:r>
          </a:p>
          <a:p>
            <a:r>
              <a:rPr lang="en-US" b="1" dirty="0"/>
              <a:t>Mandarin Chinese</a:t>
            </a:r>
            <a:r>
              <a:rPr lang="en-US" dirty="0"/>
              <a:t> – 1.12 billion speakers</a:t>
            </a:r>
          </a:p>
          <a:p>
            <a:r>
              <a:rPr lang="en-US" b="1" dirty="0"/>
              <a:t>Hindi</a:t>
            </a:r>
            <a:r>
              <a:rPr lang="en-US" dirty="0"/>
              <a:t> – 609 million speakers</a:t>
            </a:r>
          </a:p>
          <a:p>
            <a:r>
              <a:rPr lang="en-US" b="1" dirty="0"/>
              <a:t>Spanish</a:t>
            </a:r>
            <a:r>
              <a:rPr lang="en-US" dirty="0"/>
              <a:t> – 559 million speakers</a:t>
            </a:r>
          </a:p>
          <a:p>
            <a:r>
              <a:rPr lang="en-US" b="1" dirty="0"/>
              <a:t>Modern Standard Arabic</a:t>
            </a:r>
            <a:r>
              <a:rPr lang="en-US" dirty="0"/>
              <a:t> – 332 million speakers</a:t>
            </a:r>
          </a:p>
          <a:p>
            <a:r>
              <a:rPr lang="en-US" b="1" dirty="0"/>
              <a:t>French</a:t>
            </a:r>
            <a:r>
              <a:rPr lang="en-US" dirty="0"/>
              <a:t> – 312 million speakers</a:t>
            </a:r>
          </a:p>
          <a:p>
            <a:r>
              <a:rPr lang="en-US" b="1" dirty="0"/>
              <a:t>Bengali</a:t>
            </a:r>
            <a:r>
              <a:rPr lang="en-US" dirty="0"/>
              <a:t> – 278 million speakers</a:t>
            </a:r>
          </a:p>
          <a:p>
            <a:r>
              <a:rPr lang="en-US" b="1" dirty="0"/>
              <a:t>Portuguese</a:t>
            </a:r>
            <a:r>
              <a:rPr lang="en-US" dirty="0"/>
              <a:t> – 264 million speakers</a:t>
            </a:r>
          </a:p>
          <a:p>
            <a:r>
              <a:rPr lang="en-US" b="1" dirty="0"/>
              <a:t>Russian</a:t>
            </a:r>
            <a:r>
              <a:rPr lang="en-US" dirty="0"/>
              <a:t> – 255 million speakers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b="1" dirty="0"/>
              <a:t>Latin (Romance Language Family)</a:t>
            </a:r>
            <a:r>
              <a:rPr lang="en-US" dirty="0"/>
              <a:t>:</a:t>
            </a:r>
          </a:p>
          <a:p>
            <a:r>
              <a:rPr lang="en-US" dirty="0"/>
              <a:t>Spanish</a:t>
            </a:r>
          </a:p>
          <a:p>
            <a:r>
              <a:rPr lang="en-US" dirty="0"/>
              <a:t>Portuguese</a:t>
            </a:r>
          </a:p>
          <a:p>
            <a:r>
              <a:rPr lang="en-US" dirty="0"/>
              <a:t>French</a:t>
            </a:r>
          </a:p>
          <a:p>
            <a:r>
              <a:rPr lang="en-US" b="1" dirty="0"/>
              <a:t>Arabic (Afro-Asiatic Language Family)</a:t>
            </a:r>
            <a:r>
              <a:rPr lang="en-US" dirty="0"/>
              <a:t>:</a:t>
            </a:r>
          </a:p>
          <a:p>
            <a:r>
              <a:rPr lang="en-US" dirty="0"/>
              <a:t>Arabic</a:t>
            </a:r>
          </a:p>
          <a:p>
            <a:r>
              <a:rPr lang="en-US" dirty="0"/>
              <a:t>Amharic</a:t>
            </a:r>
          </a:p>
          <a:p>
            <a:r>
              <a:rPr lang="en-US" dirty="0"/>
              <a:t>Somali</a:t>
            </a:r>
          </a:p>
          <a:p>
            <a:r>
              <a:rPr lang="en-US" b="1" dirty="0"/>
              <a:t>Indo-Aryan (Indo-European Family)</a:t>
            </a:r>
            <a:r>
              <a:rPr lang="en-US" dirty="0"/>
              <a:t>:</a:t>
            </a:r>
          </a:p>
          <a:p>
            <a:r>
              <a:rPr lang="en-US" dirty="0"/>
              <a:t>Hindi</a:t>
            </a:r>
          </a:p>
          <a:p>
            <a:r>
              <a:rPr lang="en-US" dirty="0"/>
              <a:t>Bengali</a:t>
            </a:r>
          </a:p>
          <a:p>
            <a:r>
              <a:rPr lang="en-US" dirty="0"/>
              <a:t>Punjabi</a:t>
            </a:r>
          </a:p>
          <a:p>
            <a:r>
              <a:rPr lang="en-US" b="1" dirty="0"/>
              <a:t>Afroasiatic (Semitic Branch)</a:t>
            </a:r>
            <a:r>
              <a:rPr lang="en-US" dirty="0"/>
              <a:t>:</a:t>
            </a:r>
          </a:p>
          <a:p>
            <a:r>
              <a:rPr lang="en-US" dirty="0"/>
              <a:t>Arabic</a:t>
            </a:r>
          </a:p>
          <a:p>
            <a:r>
              <a:rPr lang="en-US" dirty="0"/>
              <a:t>Hebrew</a:t>
            </a:r>
          </a:p>
          <a:p>
            <a:r>
              <a:rPr lang="en-US" dirty="0"/>
              <a:t>Amharic</a:t>
            </a:r>
          </a:p>
        </p:txBody>
      </p:sp>
    </p:spTree>
    <p:extLst>
      <p:ext uri="{BB962C8B-B14F-4D97-AF65-F5344CB8AC3E}">
        <p14:creationId xmlns:p14="http://schemas.microsoft.com/office/powerpoint/2010/main" val="195268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/>
        </p:nvSpPr>
        <p:spPr>
          <a:xfrm>
            <a:off x="457200" y="1783500"/>
            <a:ext cx="5127441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highlight>
                  <a:srgbClr val="FFFFFF"/>
                </a:highlight>
                <a:latin typeface="Fira Sans Extra Condensed Medium" panose="020B0603050000020004" charset="0"/>
              </a:rPr>
              <a:t>Urdu Back Translation Text Reuse Detection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tx1"/>
              </a:solidFill>
              <a:highlight>
                <a:srgbClr val="FFFFFF"/>
              </a:highlight>
              <a:latin typeface="Fira Sans Extra Condensed Mediu" panose="020B060305000002000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31226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DBEE7-C0EC-3853-4E2A-B71779A8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71" y="1603638"/>
            <a:ext cx="2156615" cy="1518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B13383-138F-F3F3-4F08-05CEECBFC860}"/>
              </a:ext>
            </a:extLst>
          </p:cNvPr>
          <p:cNvSpPr txBox="1"/>
          <p:nvPr/>
        </p:nvSpPr>
        <p:spPr>
          <a:xfrm>
            <a:off x="599201" y="3866863"/>
            <a:ext cx="3847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Fira Sans Extra Condensed Medium" panose="020B0603050000020004" charset="0"/>
                <a:ea typeface="Miriam Libre"/>
                <a:cs typeface="Miriam Libre"/>
                <a:sym typeface="Miriam Libre"/>
              </a:rPr>
              <a:t>Supervisor : Dr Muhammad Sharjeel</a:t>
            </a:r>
            <a:endParaRPr lang="en-US" sz="800" dirty="0">
              <a:solidFill>
                <a:schemeClr val="tx1"/>
              </a:solidFill>
              <a:latin typeface="Fira Sans Extra Condensed Mediu" panose="020B06030500000200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Fira Sans Extra Condensed Mediu" panose="020B0603050000020004" charset="0"/>
              </a:rPr>
              <a:t>Malik Ashas Abbas |  Umer Amir  | Usama Tufail </a:t>
            </a:r>
          </a:p>
          <a:p>
            <a:endParaRPr lang="en-PK" dirty="0"/>
          </a:p>
        </p:txBody>
      </p:sp>
      <p:pic>
        <p:nvPicPr>
          <p:cNvPr id="1026" name="Picture 2" descr="Welcome to COMSATS University Islamabad, Lahore Campus | CUI ...">
            <a:extLst>
              <a:ext uri="{FF2B5EF4-FFF2-40B4-BE49-F238E27FC236}">
                <a16:creationId xmlns:a16="http://schemas.microsoft.com/office/drawing/2014/main" id="{46CDD219-1925-61FD-4939-E013A5171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1950"/>
            <a:ext cx="30670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92A28F97-1FB1-62DC-C538-44C9DBC1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0D4D0417-EDC1-006C-1345-E8130F087080}"/>
              </a:ext>
            </a:extLst>
          </p:cNvPr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Corpus Generation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" name="Google Shape;204;p24">
            <a:extLst>
              <a:ext uri="{FF2B5EF4-FFF2-40B4-BE49-F238E27FC236}">
                <a16:creationId xmlns:a16="http://schemas.microsoft.com/office/drawing/2014/main" id="{48580878-E5EC-5DE4-BB9B-535E6B955AEB}"/>
              </a:ext>
            </a:extLst>
          </p:cNvPr>
          <p:cNvGrpSpPr/>
          <p:nvPr/>
        </p:nvGrpSpPr>
        <p:grpSpPr>
          <a:xfrm>
            <a:off x="536738" y="1391988"/>
            <a:ext cx="564475" cy="554800"/>
            <a:chOff x="0" y="-38100"/>
            <a:chExt cx="1462883" cy="1480393"/>
          </a:xfrm>
        </p:grpSpPr>
        <p:sp>
          <p:nvSpPr>
            <p:cNvPr id="4" name="Google Shape;205;p24">
              <a:extLst>
                <a:ext uri="{FF2B5EF4-FFF2-40B4-BE49-F238E27FC236}">
                  <a16:creationId xmlns:a16="http://schemas.microsoft.com/office/drawing/2014/main" id="{490B232F-92BD-ADB7-24E3-4BF12ED8C748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Google Shape;206;p24">
              <a:extLst>
                <a:ext uri="{FF2B5EF4-FFF2-40B4-BE49-F238E27FC236}">
                  <a16:creationId xmlns:a16="http://schemas.microsoft.com/office/drawing/2014/main" id="{82C5D97F-5F99-768B-0DB5-F9E4DBFFBEE6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35DDDBA7-BB30-EDA7-9E79-1AE07440DEC6}"/>
              </a:ext>
            </a:extLst>
          </p:cNvPr>
          <p:cNvSpPr txBox="1"/>
          <p:nvPr/>
        </p:nvSpPr>
        <p:spPr>
          <a:xfrm>
            <a:off x="687199" y="1343478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7" name="Google Shape;204;p24">
            <a:extLst>
              <a:ext uri="{FF2B5EF4-FFF2-40B4-BE49-F238E27FC236}">
                <a16:creationId xmlns:a16="http://schemas.microsoft.com/office/drawing/2014/main" id="{097D407B-F39F-F26F-773D-4BC26B0F7C56}"/>
              </a:ext>
            </a:extLst>
          </p:cNvPr>
          <p:cNvGrpSpPr/>
          <p:nvPr/>
        </p:nvGrpSpPr>
        <p:grpSpPr>
          <a:xfrm>
            <a:off x="536738" y="2255961"/>
            <a:ext cx="564475" cy="554800"/>
            <a:chOff x="0" y="-38100"/>
            <a:chExt cx="1462883" cy="1480393"/>
          </a:xfrm>
        </p:grpSpPr>
        <p:sp>
          <p:nvSpPr>
            <p:cNvPr id="8" name="Google Shape;205;p24">
              <a:extLst>
                <a:ext uri="{FF2B5EF4-FFF2-40B4-BE49-F238E27FC236}">
                  <a16:creationId xmlns:a16="http://schemas.microsoft.com/office/drawing/2014/main" id="{27E84F5E-6E09-7F17-FCC3-B3FAD2CA7B5C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Google Shape;206;p24">
              <a:extLst>
                <a:ext uri="{FF2B5EF4-FFF2-40B4-BE49-F238E27FC236}">
                  <a16:creationId xmlns:a16="http://schemas.microsoft.com/office/drawing/2014/main" id="{C7AA7702-A648-EF27-3154-B6A144E269A7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E940C962-EC7E-2EB5-CBA7-09F7EA554EA3}"/>
              </a:ext>
            </a:extLst>
          </p:cNvPr>
          <p:cNvSpPr txBox="1"/>
          <p:nvPr/>
        </p:nvSpPr>
        <p:spPr>
          <a:xfrm>
            <a:off x="687199" y="2207451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0BD55-3AC7-DF1A-9962-9C602CBE109C}"/>
              </a:ext>
            </a:extLst>
          </p:cNvPr>
          <p:cNvSpPr txBox="1"/>
          <p:nvPr/>
        </p:nvSpPr>
        <p:spPr>
          <a:xfrm>
            <a:off x="1173016" y="1406267"/>
            <a:ext cx="735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Five corpora are based on Urdu paired with the top 1, 3, 5, 7, and 9 most spoken languages, respectively.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E3214A-37A5-4A3E-6C46-9F729BD8199A}"/>
              </a:ext>
            </a:extLst>
          </p:cNvPr>
          <p:cNvSpPr txBox="1"/>
          <p:nvPr/>
        </p:nvSpPr>
        <p:spPr>
          <a:xfrm>
            <a:off x="1173016" y="2255961"/>
            <a:ext cx="735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Four corpora are created by translating Urdu through languages from four different culturally diverse language families (Latin, Arabic, Indo-Aryan, and African) and then back to Urdu.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5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>
          <a:extLst>
            <a:ext uri="{FF2B5EF4-FFF2-40B4-BE49-F238E27FC236}">
              <a16:creationId xmlns:a16="http://schemas.microsoft.com/office/drawing/2014/main" id="{9CF9E324-9D57-7B44-EA5B-B7EFE6F4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p43">
            <a:extLst>
              <a:ext uri="{FF2B5EF4-FFF2-40B4-BE49-F238E27FC236}">
                <a16:creationId xmlns:a16="http://schemas.microsoft.com/office/drawing/2014/main" id="{2930BD34-786A-5469-5EDD-905C185F3988}"/>
              </a:ext>
            </a:extLst>
          </p:cNvPr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Condensed SemiBold" panose="020B0603050000020004" pitchFamily="34" charset="0"/>
                <a:ea typeface="Fira Sans Medium"/>
                <a:cs typeface="Fira Sans Medium"/>
                <a:sym typeface="Fira Sans Medium"/>
              </a:rPr>
              <a:t>Corpus Demography</a:t>
            </a:r>
            <a:endParaRPr sz="2800" dirty="0">
              <a:latin typeface="Fira Sans Condensed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Google Shape;5139;p42">
            <a:extLst>
              <a:ext uri="{FF2B5EF4-FFF2-40B4-BE49-F238E27FC236}">
                <a16:creationId xmlns:a16="http://schemas.microsoft.com/office/drawing/2014/main" id="{AF38E031-CFC1-3AFF-7E0E-D420FB4C1C1D}"/>
              </a:ext>
            </a:extLst>
          </p:cNvPr>
          <p:cNvSpPr txBox="1"/>
          <p:nvPr/>
        </p:nvSpPr>
        <p:spPr>
          <a:xfrm>
            <a:off x="710250" y="112213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Condensed SemiBold" panose="020B0603050000020004" pitchFamily="34" charset="0"/>
                <a:ea typeface="Fira Sans Medium"/>
                <a:cs typeface="Fira Sans Medium"/>
                <a:sym typeface="Fira Sans Medium"/>
              </a:rPr>
              <a:t>Counter Corpus:</a:t>
            </a:r>
          </a:p>
        </p:txBody>
      </p:sp>
      <p:sp>
        <p:nvSpPr>
          <p:cNvPr id="3" name="Google Shape;3927;p38">
            <a:extLst>
              <a:ext uri="{FF2B5EF4-FFF2-40B4-BE49-F238E27FC236}">
                <a16:creationId xmlns:a16="http://schemas.microsoft.com/office/drawing/2014/main" id="{08AC8B0E-729B-494A-EB09-7A515D5BA222}"/>
              </a:ext>
            </a:extLst>
          </p:cNvPr>
          <p:cNvSpPr/>
          <p:nvPr/>
        </p:nvSpPr>
        <p:spPr>
          <a:xfrm>
            <a:off x="603412" y="1514757"/>
            <a:ext cx="298820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28;p38">
            <a:extLst>
              <a:ext uri="{FF2B5EF4-FFF2-40B4-BE49-F238E27FC236}">
                <a16:creationId xmlns:a16="http://schemas.microsoft.com/office/drawing/2014/main" id="{4A5AC3CA-2E10-3D94-B29B-76462D38354B}"/>
              </a:ext>
            </a:extLst>
          </p:cNvPr>
          <p:cNvSpPr/>
          <p:nvPr/>
        </p:nvSpPr>
        <p:spPr>
          <a:xfrm>
            <a:off x="603412" y="1513711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PD</a:t>
            </a:r>
            <a:endParaRPr sz="25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3930;p38">
            <a:extLst>
              <a:ext uri="{FF2B5EF4-FFF2-40B4-BE49-F238E27FC236}">
                <a16:creationId xmlns:a16="http://schemas.microsoft.com/office/drawing/2014/main" id="{C6CAA1D9-E381-BA73-7A3B-FAE1F7AD1873}"/>
              </a:ext>
            </a:extLst>
          </p:cNvPr>
          <p:cNvSpPr/>
          <p:nvPr/>
        </p:nvSpPr>
        <p:spPr>
          <a:xfrm>
            <a:off x="603412" y="2305268"/>
            <a:ext cx="298820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931;p38">
            <a:extLst>
              <a:ext uri="{FF2B5EF4-FFF2-40B4-BE49-F238E27FC236}">
                <a16:creationId xmlns:a16="http://schemas.microsoft.com/office/drawing/2014/main" id="{B9C1FCB1-714D-E2B0-175A-F12C5C6761F6}"/>
              </a:ext>
            </a:extLst>
          </p:cNvPr>
          <p:cNvSpPr/>
          <p:nvPr/>
        </p:nvSpPr>
        <p:spPr>
          <a:xfrm>
            <a:off x="603412" y="2305268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WD</a:t>
            </a:r>
            <a:endParaRPr sz="20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" name="Google Shape;4442;p38">
            <a:extLst>
              <a:ext uri="{FF2B5EF4-FFF2-40B4-BE49-F238E27FC236}">
                <a16:creationId xmlns:a16="http://schemas.microsoft.com/office/drawing/2014/main" id="{AD7C8108-4D50-F765-5E6D-361E433219B5}"/>
              </a:ext>
            </a:extLst>
          </p:cNvPr>
          <p:cNvSpPr txBox="1"/>
          <p:nvPr/>
        </p:nvSpPr>
        <p:spPr>
          <a:xfrm>
            <a:off x="1326702" y="1514747"/>
            <a:ext cx="2095227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Partially </a:t>
            </a:r>
            <a:r>
              <a:rPr lang="en" dirty="0">
                <a:solidFill>
                  <a:srgbClr val="FFFFFF"/>
                </a:solidFill>
                <a:latin typeface="Fira Sans Extra Condensed Mediu" panose="020B0603050000020004" pitchFamily="34" charset="0"/>
                <a:ea typeface="Fira Sans Medium"/>
                <a:cs typeface="Fira Sans Medium"/>
                <a:sym typeface="Fira Sans Medium"/>
              </a:rPr>
              <a:t>Derived</a:t>
            </a:r>
            <a:endParaRPr dirty="0">
              <a:solidFill>
                <a:srgbClr val="FFFFFF"/>
              </a:solidFill>
              <a:latin typeface="Fira Sans Extra Condensed Mediu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" name="Google Shape;4443;p38">
            <a:extLst>
              <a:ext uri="{FF2B5EF4-FFF2-40B4-BE49-F238E27FC236}">
                <a16:creationId xmlns:a16="http://schemas.microsoft.com/office/drawing/2014/main" id="{0272B380-9F03-BA13-A7EA-FA307931C340}"/>
              </a:ext>
            </a:extLst>
          </p:cNvPr>
          <p:cNvSpPr txBox="1"/>
          <p:nvPr/>
        </p:nvSpPr>
        <p:spPr>
          <a:xfrm>
            <a:off x="1326702" y="1798772"/>
            <a:ext cx="2095227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Fira Sans Condensed Medium" panose="020B0603050000020004" pitchFamily="34" charset="0"/>
                <a:ea typeface="Fira Sans"/>
                <a:cs typeface="Fira Sans"/>
                <a:sym typeface="Fira Sans"/>
              </a:rPr>
              <a:t>Number of instances : 288</a:t>
            </a:r>
            <a:endParaRPr sz="1200" dirty="0">
              <a:solidFill>
                <a:srgbClr val="FFFFFF"/>
              </a:solidFill>
              <a:latin typeface="Fira Sans Condensed Medium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4444;p38">
            <a:extLst>
              <a:ext uri="{FF2B5EF4-FFF2-40B4-BE49-F238E27FC236}">
                <a16:creationId xmlns:a16="http://schemas.microsoft.com/office/drawing/2014/main" id="{B809AF3E-56FD-1F6F-8B4D-80195979518C}"/>
              </a:ext>
            </a:extLst>
          </p:cNvPr>
          <p:cNvSpPr txBox="1"/>
          <p:nvPr/>
        </p:nvSpPr>
        <p:spPr>
          <a:xfrm>
            <a:off x="1326702" y="2305247"/>
            <a:ext cx="2095227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Wholly Derived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Google Shape;4445;p38">
            <a:extLst>
              <a:ext uri="{FF2B5EF4-FFF2-40B4-BE49-F238E27FC236}">
                <a16:creationId xmlns:a16="http://schemas.microsoft.com/office/drawing/2014/main" id="{952E3B28-8485-991E-D068-8DA5C9831A71}"/>
              </a:ext>
            </a:extLst>
          </p:cNvPr>
          <p:cNvSpPr txBox="1"/>
          <p:nvPr/>
        </p:nvSpPr>
        <p:spPr>
          <a:xfrm>
            <a:off x="1326702" y="2589272"/>
            <a:ext cx="2095227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Fira Sans Condensed Medium" panose="020B0603050000020004" pitchFamily="34" charset="0"/>
                <a:ea typeface="Fira Sans"/>
                <a:cs typeface="Fira Sans"/>
                <a:sym typeface="Fira Sans"/>
              </a:rPr>
              <a:t>Number of instances :  135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ACD02-7519-345B-B6CF-C723182F51C0}"/>
              </a:ext>
            </a:extLst>
          </p:cNvPr>
          <p:cNvSpPr txBox="1"/>
          <p:nvPr/>
        </p:nvSpPr>
        <p:spPr>
          <a:xfrm>
            <a:off x="2374315" y="4301939"/>
            <a:ext cx="4957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 Condensed SemiBold" panose="020B0603050000020004" pitchFamily="34" charset="0"/>
              </a:rPr>
              <a:t>Scale &amp; Diversity :        9x larger than the COUNTER corpus.</a:t>
            </a:r>
          </a:p>
        </p:txBody>
      </p:sp>
      <p:sp>
        <p:nvSpPr>
          <p:cNvPr id="17" name="Google Shape;3927;p38">
            <a:extLst>
              <a:ext uri="{FF2B5EF4-FFF2-40B4-BE49-F238E27FC236}">
                <a16:creationId xmlns:a16="http://schemas.microsoft.com/office/drawing/2014/main" id="{7FBE0546-EF6A-0766-16BD-CE9E51CD8BA4}"/>
              </a:ext>
            </a:extLst>
          </p:cNvPr>
          <p:cNvSpPr/>
          <p:nvPr/>
        </p:nvSpPr>
        <p:spPr>
          <a:xfrm>
            <a:off x="603412" y="3142219"/>
            <a:ext cx="298820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Google Shape;3934;p38">
            <a:extLst>
              <a:ext uri="{FF2B5EF4-FFF2-40B4-BE49-F238E27FC236}">
                <a16:creationId xmlns:a16="http://schemas.microsoft.com/office/drawing/2014/main" id="{00919953-C425-354D-CFF0-A1275297D964}"/>
              </a:ext>
            </a:extLst>
          </p:cNvPr>
          <p:cNvSpPr/>
          <p:nvPr/>
        </p:nvSpPr>
        <p:spPr>
          <a:xfrm>
            <a:off x="603412" y="3142219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ND</a:t>
            </a:r>
            <a:endParaRPr sz="20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Google Shape;4446;p38">
            <a:extLst>
              <a:ext uri="{FF2B5EF4-FFF2-40B4-BE49-F238E27FC236}">
                <a16:creationId xmlns:a16="http://schemas.microsoft.com/office/drawing/2014/main" id="{2656D711-419E-6D3E-90DF-FF5354132134}"/>
              </a:ext>
            </a:extLst>
          </p:cNvPr>
          <p:cNvSpPr txBox="1"/>
          <p:nvPr/>
        </p:nvSpPr>
        <p:spPr>
          <a:xfrm>
            <a:off x="1410983" y="3124423"/>
            <a:ext cx="2095227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Non Derived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" name="Google Shape;4447;p38">
            <a:extLst>
              <a:ext uri="{FF2B5EF4-FFF2-40B4-BE49-F238E27FC236}">
                <a16:creationId xmlns:a16="http://schemas.microsoft.com/office/drawing/2014/main" id="{3924F75A-9C99-5790-F930-724319B80139}"/>
              </a:ext>
            </a:extLst>
          </p:cNvPr>
          <p:cNvSpPr txBox="1"/>
          <p:nvPr/>
        </p:nvSpPr>
        <p:spPr>
          <a:xfrm>
            <a:off x="1383580" y="3427257"/>
            <a:ext cx="2170642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Fira Sans Condensed Medium" panose="020B0603050000020004" pitchFamily="34" charset="0"/>
                <a:ea typeface="Fira Sans"/>
                <a:cs typeface="Fira Sans"/>
                <a:sym typeface="Fira Sans"/>
              </a:rPr>
              <a:t>Number of instances : 177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46A9725-CE58-1414-A6E0-8FE08697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3808" y="4347974"/>
            <a:ext cx="206090" cy="206090"/>
          </a:xfrm>
          <a:prstGeom prst="rect">
            <a:avLst/>
          </a:prstGeom>
        </p:spPr>
      </p:pic>
      <p:sp>
        <p:nvSpPr>
          <p:cNvPr id="31" name="Google Shape;5139;p42">
            <a:extLst>
              <a:ext uri="{FF2B5EF4-FFF2-40B4-BE49-F238E27FC236}">
                <a16:creationId xmlns:a16="http://schemas.microsoft.com/office/drawing/2014/main" id="{472194ED-F446-DDF8-508C-31A33B3C45E1}"/>
              </a:ext>
            </a:extLst>
          </p:cNvPr>
          <p:cNvSpPr txBox="1"/>
          <p:nvPr/>
        </p:nvSpPr>
        <p:spPr>
          <a:xfrm>
            <a:off x="5270430" y="112213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Condensed Medium" panose="020B0603050000020004" pitchFamily="34" charset="0"/>
                <a:ea typeface="Fira Sans Medium"/>
                <a:cs typeface="Fira Sans Medium"/>
                <a:sym typeface="Fira Sans Medium"/>
              </a:rPr>
              <a:t>Generated Corpus:</a:t>
            </a:r>
          </a:p>
        </p:txBody>
      </p:sp>
      <p:sp>
        <p:nvSpPr>
          <p:cNvPr id="32" name="Google Shape;3927;p38">
            <a:extLst>
              <a:ext uri="{FF2B5EF4-FFF2-40B4-BE49-F238E27FC236}">
                <a16:creationId xmlns:a16="http://schemas.microsoft.com/office/drawing/2014/main" id="{F6DCEAF1-6D15-A817-1B0F-9D6FFC553637}"/>
              </a:ext>
            </a:extLst>
          </p:cNvPr>
          <p:cNvSpPr/>
          <p:nvPr/>
        </p:nvSpPr>
        <p:spPr>
          <a:xfrm>
            <a:off x="5230158" y="1514757"/>
            <a:ext cx="298820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928;p38">
            <a:extLst>
              <a:ext uri="{FF2B5EF4-FFF2-40B4-BE49-F238E27FC236}">
                <a16:creationId xmlns:a16="http://schemas.microsoft.com/office/drawing/2014/main" id="{DF0EF9C0-9F90-E1D2-76F6-08E5703F7131}"/>
              </a:ext>
            </a:extLst>
          </p:cNvPr>
          <p:cNvSpPr/>
          <p:nvPr/>
        </p:nvSpPr>
        <p:spPr>
          <a:xfrm>
            <a:off x="5230158" y="1513711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PD</a:t>
            </a:r>
            <a:endParaRPr sz="25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" name="Google Shape;3930;p38">
            <a:extLst>
              <a:ext uri="{FF2B5EF4-FFF2-40B4-BE49-F238E27FC236}">
                <a16:creationId xmlns:a16="http://schemas.microsoft.com/office/drawing/2014/main" id="{29E98156-876F-A899-ED1A-A30C92B7E571}"/>
              </a:ext>
            </a:extLst>
          </p:cNvPr>
          <p:cNvSpPr/>
          <p:nvPr/>
        </p:nvSpPr>
        <p:spPr>
          <a:xfrm>
            <a:off x="5230158" y="2305268"/>
            <a:ext cx="298820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931;p38">
            <a:extLst>
              <a:ext uri="{FF2B5EF4-FFF2-40B4-BE49-F238E27FC236}">
                <a16:creationId xmlns:a16="http://schemas.microsoft.com/office/drawing/2014/main" id="{3A07FF70-EEBA-6424-EA81-8877D328840B}"/>
              </a:ext>
            </a:extLst>
          </p:cNvPr>
          <p:cNvSpPr/>
          <p:nvPr/>
        </p:nvSpPr>
        <p:spPr>
          <a:xfrm>
            <a:off x="5230158" y="2305268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WD</a:t>
            </a:r>
            <a:endParaRPr sz="20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" name="Google Shape;4442;p38">
            <a:extLst>
              <a:ext uri="{FF2B5EF4-FFF2-40B4-BE49-F238E27FC236}">
                <a16:creationId xmlns:a16="http://schemas.microsoft.com/office/drawing/2014/main" id="{16AF73A1-6E1C-D072-4993-5410B9445C0C}"/>
              </a:ext>
            </a:extLst>
          </p:cNvPr>
          <p:cNvSpPr txBox="1"/>
          <p:nvPr/>
        </p:nvSpPr>
        <p:spPr>
          <a:xfrm>
            <a:off x="5953448" y="1514747"/>
            <a:ext cx="2095227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Partially </a:t>
            </a:r>
            <a:r>
              <a:rPr lang="en" dirty="0">
                <a:solidFill>
                  <a:srgbClr val="FFFFFF"/>
                </a:solidFill>
                <a:latin typeface="Fira Sans Extra Condensed Mediu" panose="020B0603050000020004" pitchFamily="34" charset="0"/>
                <a:ea typeface="Fira Sans Medium"/>
                <a:cs typeface="Fira Sans Medium"/>
                <a:sym typeface="Fira Sans Medium"/>
              </a:rPr>
              <a:t>Derived</a:t>
            </a:r>
            <a:endParaRPr dirty="0">
              <a:solidFill>
                <a:srgbClr val="FFFFFF"/>
              </a:solidFill>
              <a:latin typeface="Fira Sans Extra Condensed Mediu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" name="Google Shape;4443;p38">
            <a:extLst>
              <a:ext uri="{FF2B5EF4-FFF2-40B4-BE49-F238E27FC236}">
                <a16:creationId xmlns:a16="http://schemas.microsoft.com/office/drawing/2014/main" id="{89D412D5-C3B6-7B39-777C-ED773F5751D7}"/>
              </a:ext>
            </a:extLst>
          </p:cNvPr>
          <p:cNvSpPr txBox="1"/>
          <p:nvPr/>
        </p:nvSpPr>
        <p:spPr>
          <a:xfrm>
            <a:off x="5953448" y="1798772"/>
            <a:ext cx="2095227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Fira Sans Condensed Medium" panose="020B0603050000020004" pitchFamily="34" charset="0"/>
                <a:ea typeface="Fira Sans"/>
                <a:cs typeface="Fira Sans"/>
                <a:sym typeface="Fira Sans"/>
              </a:rPr>
              <a:t>Number of instances : 2,592</a:t>
            </a:r>
            <a:endParaRPr sz="1200" dirty="0">
              <a:solidFill>
                <a:srgbClr val="FFFFFF"/>
              </a:solidFill>
              <a:latin typeface="Fira Sans Condensed Medium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8" name="Google Shape;4444;p38">
            <a:extLst>
              <a:ext uri="{FF2B5EF4-FFF2-40B4-BE49-F238E27FC236}">
                <a16:creationId xmlns:a16="http://schemas.microsoft.com/office/drawing/2014/main" id="{63B1D35F-FAAC-E6DF-3FF8-9CA6B039E3B9}"/>
              </a:ext>
            </a:extLst>
          </p:cNvPr>
          <p:cNvSpPr txBox="1"/>
          <p:nvPr/>
        </p:nvSpPr>
        <p:spPr>
          <a:xfrm>
            <a:off x="5953448" y="2305247"/>
            <a:ext cx="2095227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Wholly Derived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" name="Google Shape;4445;p38">
            <a:extLst>
              <a:ext uri="{FF2B5EF4-FFF2-40B4-BE49-F238E27FC236}">
                <a16:creationId xmlns:a16="http://schemas.microsoft.com/office/drawing/2014/main" id="{BF55C8BF-CF9B-9565-DBBA-7B56D3B74179}"/>
              </a:ext>
            </a:extLst>
          </p:cNvPr>
          <p:cNvSpPr txBox="1"/>
          <p:nvPr/>
        </p:nvSpPr>
        <p:spPr>
          <a:xfrm>
            <a:off x="5953448" y="2589272"/>
            <a:ext cx="2179508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Fira Sans Condensed Medium" panose="020B0603050000020004" pitchFamily="34" charset="0"/>
                <a:ea typeface="Fira Sans"/>
                <a:cs typeface="Fira Sans"/>
                <a:sym typeface="Fira Sans"/>
              </a:rPr>
              <a:t>Number of instances :  1,593</a:t>
            </a:r>
          </a:p>
        </p:txBody>
      </p:sp>
      <p:sp>
        <p:nvSpPr>
          <p:cNvPr id="40" name="Google Shape;3927;p38">
            <a:extLst>
              <a:ext uri="{FF2B5EF4-FFF2-40B4-BE49-F238E27FC236}">
                <a16:creationId xmlns:a16="http://schemas.microsoft.com/office/drawing/2014/main" id="{FDEF702F-CB88-8BF1-72C2-CBC43F29B638}"/>
              </a:ext>
            </a:extLst>
          </p:cNvPr>
          <p:cNvSpPr/>
          <p:nvPr/>
        </p:nvSpPr>
        <p:spPr>
          <a:xfrm>
            <a:off x="5230158" y="3142219"/>
            <a:ext cx="298820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Google Shape;3934;p38">
            <a:extLst>
              <a:ext uri="{FF2B5EF4-FFF2-40B4-BE49-F238E27FC236}">
                <a16:creationId xmlns:a16="http://schemas.microsoft.com/office/drawing/2014/main" id="{BFF3981C-57E2-0745-19ED-6CFE28F53919}"/>
              </a:ext>
            </a:extLst>
          </p:cNvPr>
          <p:cNvSpPr/>
          <p:nvPr/>
        </p:nvSpPr>
        <p:spPr>
          <a:xfrm>
            <a:off x="5230158" y="3142219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ND</a:t>
            </a:r>
            <a:endParaRPr sz="20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" name="Google Shape;4446;p38">
            <a:extLst>
              <a:ext uri="{FF2B5EF4-FFF2-40B4-BE49-F238E27FC236}">
                <a16:creationId xmlns:a16="http://schemas.microsoft.com/office/drawing/2014/main" id="{DDB44F81-1269-EDD2-12C6-BAF31726DBA1}"/>
              </a:ext>
            </a:extLst>
          </p:cNvPr>
          <p:cNvSpPr txBox="1"/>
          <p:nvPr/>
        </p:nvSpPr>
        <p:spPr>
          <a:xfrm>
            <a:off x="6037729" y="3124423"/>
            <a:ext cx="2095227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Non Derived</a:t>
            </a:r>
            <a:endParaRPr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3" name="Google Shape;4447;p38">
            <a:extLst>
              <a:ext uri="{FF2B5EF4-FFF2-40B4-BE49-F238E27FC236}">
                <a16:creationId xmlns:a16="http://schemas.microsoft.com/office/drawing/2014/main" id="{E314F3E8-FA70-F13B-4B11-C1734FE60780}"/>
              </a:ext>
            </a:extLst>
          </p:cNvPr>
          <p:cNvSpPr txBox="1"/>
          <p:nvPr/>
        </p:nvSpPr>
        <p:spPr>
          <a:xfrm>
            <a:off x="6037729" y="3413556"/>
            <a:ext cx="2170642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200" dirty="0">
                <a:solidFill>
                  <a:srgbClr val="FFFFFF"/>
                </a:solidFill>
                <a:latin typeface="Fira Sans Condensed Medium" panose="020B0603050000020004" pitchFamily="34" charset="0"/>
                <a:ea typeface="Fira Sans"/>
                <a:cs typeface="Fira Sans"/>
                <a:sym typeface="Fira Sans"/>
              </a:rPr>
              <a:t>Number of instances : 177 </a:t>
            </a:r>
          </a:p>
        </p:txBody>
      </p:sp>
    </p:spTree>
    <p:extLst>
      <p:ext uri="{BB962C8B-B14F-4D97-AF65-F5344CB8AC3E}">
        <p14:creationId xmlns:p14="http://schemas.microsoft.com/office/powerpoint/2010/main" val="47060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4975D0C0-4D0B-1660-B2AE-9A5A0DD34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37CFE84D-5FDB-5449-F1BE-25A2F1C1120E}"/>
              </a:ext>
            </a:extLst>
          </p:cNvPr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Preprocessing</a:t>
            </a:r>
          </a:p>
        </p:txBody>
      </p:sp>
      <p:grpSp>
        <p:nvGrpSpPr>
          <p:cNvPr id="3" name="Google Shape;204;p24">
            <a:extLst>
              <a:ext uri="{FF2B5EF4-FFF2-40B4-BE49-F238E27FC236}">
                <a16:creationId xmlns:a16="http://schemas.microsoft.com/office/drawing/2014/main" id="{25C6982C-AA19-4242-D494-E7A51A12BB7B}"/>
              </a:ext>
            </a:extLst>
          </p:cNvPr>
          <p:cNvGrpSpPr/>
          <p:nvPr/>
        </p:nvGrpSpPr>
        <p:grpSpPr>
          <a:xfrm>
            <a:off x="526906" y="2188401"/>
            <a:ext cx="564475" cy="554800"/>
            <a:chOff x="0" y="-38100"/>
            <a:chExt cx="1462883" cy="1480393"/>
          </a:xfrm>
        </p:grpSpPr>
        <p:sp>
          <p:nvSpPr>
            <p:cNvPr id="4" name="Google Shape;205;p24">
              <a:extLst>
                <a:ext uri="{FF2B5EF4-FFF2-40B4-BE49-F238E27FC236}">
                  <a16:creationId xmlns:a16="http://schemas.microsoft.com/office/drawing/2014/main" id="{0579E1F8-BB78-93E0-91DC-7237BDD0E13B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Google Shape;206;p24">
              <a:extLst>
                <a:ext uri="{FF2B5EF4-FFF2-40B4-BE49-F238E27FC236}">
                  <a16:creationId xmlns:a16="http://schemas.microsoft.com/office/drawing/2014/main" id="{B045D804-19A0-FC0F-CD51-D7FF0E66BDC5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3EFA36AA-A4E3-FF5A-6E57-73B8AE833673}"/>
              </a:ext>
            </a:extLst>
          </p:cNvPr>
          <p:cNvSpPr txBox="1"/>
          <p:nvPr/>
        </p:nvSpPr>
        <p:spPr>
          <a:xfrm>
            <a:off x="677367" y="2139891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7" name="Google Shape;204;p24">
            <a:extLst>
              <a:ext uri="{FF2B5EF4-FFF2-40B4-BE49-F238E27FC236}">
                <a16:creationId xmlns:a16="http://schemas.microsoft.com/office/drawing/2014/main" id="{D1EF2EA0-D1F2-81A4-4128-55BC41145EA3}"/>
              </a:ext>
            </a:extLst>
          </p:cNvPr>
          <p:cNvGrpSpPr/>
          <p:nvPr/>
        </p:nvGrpSpPr>
        <p:grpSpPr>
          <a:xfrm>
            <a:off x="526906" y="3052374"/>
            <a:ext cx="564475" cy="554800"/>
            <a:chOff x="0" y="-38100"/>
            <a:chExt cx="1462883" cy="1480393"/>
          </a:xfrm>
        </p:grpSpPr>
        <p:sp>
          <p:nvSpPr>
            <p:cNvPr id="8" name="Google Shape;205;p24">
              <a:extLst>
                <a:ext uri="{FF2B5EF4-FFF2-40B4-BE49-F238E27FC236}">
                  <a16:creationId xmlns:a16="http://schemas.microsoft.com/office/drawing/2014/main" id="{04FF89DC-B7C0-628C-6A5E-8DF8BDD83E1B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Google Shape;206;p24">
              <a:extLst>
                <a:ext uri="{FF2B5EF4-FFF2-40B4-BE49-F238E27FC236}">
                  <a16:creationId xmlns:a16="http://schemas.microsoft.com/office/drawing/2014/main" id="{55C745AA-0E31-F994-A880-3ACF8009860F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302C2EB0-B49F-1CDF-6DE3-C5FC5C266007}"/>
              </a:ext>
            </a:extLst>
          </p:cNvPr>
          <p:cNvSpPr txBox="1"/>
          <p:nvPr/>
        </p:nvSpPr>
        <p:spPr>
          <a:xfrm>
            <a:off x="677367" y="3003864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67B9CF-9ACC-6277-EDAB-B4D529E53339}"/>
              </a:ext>
            </a:extLst>
          </p:cNvPr>
          <p:cNvSpPr txBox="1"/>
          <p:nvPr/>
        </p:nvSpPr>
        <p:spPr>
          <a:xfrm>
            <a:off x="1163184" y="2202680"/>
            <a:ext cx="7355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Cleaning: Removed special characters, diacritics, punctuation, and extra white spaces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08816C-584A-F971-4229-34C9D224AE5B}"/>
              </a:ext>
            </a:extLst>
          </p:cNvPr>
          <p:cNvSpPr txBox="1"/>
          <p:nvPr/>
        </p:nvSpPr>
        <p:spPr>
          <a:xfrm>
            <a:off x="1163184" y="3160497"/>
            <a:ext cx="7355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Lemmatization: Converted words to their base forms to normalize variations.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8FA02-6477-8D75-96B5-644DA050437E}"/>
              </a:ext>
            </a:extLst>
          </p:cNvPr>
          <p:cNvSpPr txBox="1"/>
          <p:nvPr/>
        </p:nvSpPr>
        <p:spPr>
          <a:xfrm>
            <a:off x="393289" y="1083944"/>
            <a:ext cx="83574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Fira Sans Condensed SemiBold" panose="020B0603050000020004" pitchFamily="34" charset="0"/>
              </a:rPr>
              <a:t>Effective pre-processing was essential to handle the complex structure and morphology of Urdu. We used the </a:t>
            </a:r>
            <a:r>
              <a:rPr lang="en-GB" sz="1600" dirty="0" err="1">
                <a:solidFill>
                  <a:schemeClr val="tx1"/>
                </a:solidFill>
                <a:latin typeface="Fira Sans Condensed SemiBold" panose="020B0603050000020004" pitchFamily="34" charset="0"/>
              </a:rPr>
              <a:t>LughaatNLP</a:t>
            </a:r>
            <a:r>
              <a:rPr lang="en-GB" sz="1600" dirty="0">
                <a:solidFill>
                  <a:schemeClr val="tx1"/>
                </a:solidFill>
                <a:latin typeface="Fira Sans Condensed SemiBold" panose="020B0603050000020004" pitchFamily="34" charset="0"/>
              </a:rPr>
              <a:t> library for Urdu text preprocessing.</a:t>
            </a:r>
          </a:p>
          <a:p>
            <a:endParaRPr lang="en-PK" dirty="0">
              <a:latin typeface="Fira Sans Condensed SemiBold" panose="020B0603050000020004" pitchFamily="34" charset="0"/>
            </a:endParaRPr>
          </a:p>
        </p:txBody>
      </p:sp>
      <p:grpSp>
        <p:nvGrpSpPr>
          <p:cNvPr id="11" name="Google Shape;204;p24">
            <a:extLst>
              <a:ext uri="{FF2B5EF4-FFF2-40B4-BE49-F238E27FC236}">
                <a16:creationId xmlns:a16="http://schemas.microsoft.com/office/drawing/2014/main" id="{0B31FC9C-DB15-FD77-41A3-64186C6D8C3C}"/>
              </a:ext>
            </a:extLst>
          </p:cNvPr>
          <p:cNvGrpSpPr/>
          <p:nvPr/>
        </p:nvGrpSpPr>
        <p:grpSpPr>
          <a:xfrm>
            <a:off x="526906" y="3949037"/>
            <a:ext cx="564475" cy="554800"/>
            <a:chOff x="0" y="-38100"/>
            <a:chExt cx="1462883" cy="1480393"/>
          </a:xfrm>
        </p:grpSpPr>
        <p:sp>
          <p:nvSpPr>
            <p:cNvPr id="12" name="Google Shape;205;p24">
              <a:extLst>
                <a:ext uri="{FF2B5EF4-FFF2-40B4-BE49-F238E27FC236}">
                  <a16:creationId xmlns:a16="http://schemas.microsoft.com/office/drawing/2014/main" id="{E34DF11E-141E-35CC-8311-C7E7CF832600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Google Shape;206;p24">
              <a:extLst>
                <a:ext uri="{FF2B5EF4-FFF2-40B4-BE49-F238E27FC236}">
                  <a16:creationId xmlns:a16="http://schemas.microsoft.com/office/drawing/2014/main" id="{F0C6CA8D-0BD2-339F-6696-0CC03446FB00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07;p24">
            <a:extLst>
              <a:ext uri="{FF2B5EF4-FFF2-40B4-BE49-F238E27FC236}">
                <a16:creationId xmlns:a16="http://schemas.microsoft.com/office/drawing/2014/main" id="{B4B2A4B9-712F-0848-E17E-16204D51E791}"/>
              </a:ext>
            </a:extLst>
          </p:cNvPr>
          <p:cNvSpPr txBox="1"/>
          <p:nvPr/>
        </p:nvSpPr>
        <p:spPr>
          <a:xfrm>
            <a:off x="677367" y="3900527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3</a:t>
            </a:r>
            <a:endParaRPr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D0D7C-7D9D-ADD3-9E4B-36752AB966C5}"/>
              </a:ext>
            </a:extLst>
          </p:cNvPr>
          <p:cNvSpPr txBox="1"/>
          <p:nvPr/>
        </p:nvSpPr>
        <p:spPr>
          <a:xfrm>
            <a:off x="1163184" y="4057160"/>
            <a:ext cx="735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Stemming: Reduced words to their root forms to unify related terms.</a:t>
            </a:r>
          </a:p>
          <a:p>
            <a:endParaRPr lang="en-US" sz="1600" dirty="0">
              <a:latin typeface="Fira Sans Condensed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7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D551E7C8-22A4-3903-C18F-71DD649DD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379FAE2B-E8B8-AE41-8B68-9820ACC3363F}"/>
              </a:ext>
            </a:extLst>
          </p:cNvPr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Preprocessing</a:t>
            </a:r>
          </a:p>
        </p:txBody>
      </p:sp>
      <p:grpSp>
        <p:nvGrpSpPr>
          <p:cNvPr id="3" name="Google Shape;204;p24">
            <a:extLst>
              <a:ext uri="{FF2B5EF4-FFF2-40B4-BE49-F238E27FC236}">
                <a16:creationId xmlns:a16="http://schemas.microsoft.com/office/drawing/2014/main" id="{5A789739-026A-9B7E-6271-FC9C9A099F37}"/>
              </a:ext>
            </a:extLst>
          </p:cNvPr>
          <p:cNvGrpSpPr/>
          <p:nvPr/>
        </p:nvGrpSpPr>
        <p:grpSpPr>
          <a:xfrm>
            <a:off x="526906" y="1087187"/>
            <a:ext cx="564475" cy="554800"/>
            <a:chOff x="0" y="-38100"/>
            <a:chExt cx="1462883" cy="1480393"/>
          </a:xfrm>
        </p:grpSpPr>
        <p:sp>
          <p:nvSpPr>
            <p:cNvPr id="4" name="Google Shape;205;p24">
              <a:extLst>
                <a:ext uri="{FF2B5EF4-FFF2-40B4-BE49-F238E27FC236}">
                  <a16:creationId xmlns:a16="http://schemas.microsoft.com/office/drawing/2014/main" id="{E2F57FAA-F847-4717-0496-CA02F9826C80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Google Shape;206;p24">
              <a:extLst>
                <a:ext uri="{FF2B5EF4-FFF2-40B4-BE49-F238E27FC236}">
                  <a16:creationId xmlns:a16="http://schemas.microsoft.com/office/drawing/2014/main" id="{DD527BEE-3C2F-2A43-698B-145A8A19A634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825FBAD2-D045-C398-EA49-70C76FEBEEF0}"/>
              </a:ext>
            </a:extLst>
          </p:cNvPr>
          <p:cNvSpPr txBox="1"/>
          <p:nvPr/>
        </p:nvSpPr>
        <p:spPr>
          <a:xfrm>
            <a:off x="677367" y="1038677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7" name="Google Shape;204;p24">
            <a:extLst>
              <a:ext uri="{FF2B5EF4-FFF2-40B4-BE49-F238E27FC236}">
                <a16:creationId xmlns:a16="http://schemas.microsoft.com/office/drawing/2014/main" id="{5F62BA42-396D-02E7-D2DA-91530B706B4A}"/>
              </a:ext>
            </a:extLst>
          </p:cNvPr>
          <p:cNvGrpSpPr/>
          <p:nvPr/>
        </p:nvGrpSpPr>
        <p:grpSpPr>
          <a:xfrm>
            <a:off x="526906" y="1951160"/>
            <a:ext cx="564475" cy="554800"/>
            <a:chOff x="0" y="-38100"/>
            <a:chExt cx="1462883" cy="1480393"/>
          </a:xfrm>
        </p:grpSpPr>
        <p:sp>
          <p:nvSpPr>
            <p:cNvPr id="8" name="Google Shape;205;p24">
              <a:extLst>
                <a:ext uri="{FF2B5EF4-FFF2-40B4-BE49-F238E27FC236}">
                  <a16:creationId xmlns:a16="http://schemas.microsoft.com/office/drawing/2014/main" id="{D56AB2F9-5C91-896D-6DF0-60F81D8DF694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Google Shape;206;p24">
              <a:extLst>
                <a:ext uri="{FF2B5EF4-FFF2-40B4-BE49-F238E27FC236}">
                  <a16:creationId xmlns:a16="http://schemas.microsoft.com/office/drawing/2014/main" id="{D2804477-FEDB-73EE-4F64-8FD805F77FCF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79742BFF-A4C8-E62A-7692-FC2886D72325}"/>
              </a:ext>
            </a:extLst>
          </p:cNvPr>
          <p:cNvSpPr txBox="1"/>
          <p:nvPr/>
        </p:nvSpPr>
        <p:spPr>
          <a:xfrm>
            <a:off x="677367" y="1902650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BCACC-00BB-F5BD-6F4B-55F693FDE2B5}"/>
              </a:ext>
            </a:extLst>
          </p:cNvPr>
          <p:cNvSpPr txBox="1"/>
          <p:nvPr/>
        </p:nvSpPr>
        <p:spPr>
          <a:xfrm>
            <a:off x="1091381" y="1195310"/>
            <a:ext cx="2700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Global Preprocessing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004A5-D24F-9D54-D08E-EEC7D29D22A9}"/>
              </a:ext>
            </a:extLst>
          </p:cNvPr>
          <p:cNvSpPr txBox="1"/>
          <p:nvPr/>
        </p:nvSpPr>
        <p:spPr>
          <a:xfrm>
            <a:off x="1111045" y="2059283"/>
            <a:ext cx="7355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Class-wise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8568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B6DA8A21-EE78-6ECD-43C6-01109663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2C63198B-E518-E7A9-3E88-0DF0B9328AC9}"/>
              </a:ext>
            </a:extLst>
          </p:cNvPr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Feature Engineering</a:t>
            </a:r>
          </a:p>
        </p:txBody>
      </p:sp>
      <p:grpSp>
        <p:nvGrpSpPr>
          <p:cNvPr id="3" name="Google Shape;204;p24">
            <a:extLst>
              <a:ext uri="{FF2B5EF4-FFF2-40B4-BE49-F238E27FC236}">
                <a16:creationId xmlns:a16="http://schemas.microsoft.com/office/drawing/2014/main" id="{B9F2A9C5-C604-2F10-11F9-82E7756E0F13}"/>
              </a:ext>
            </a:extLst>
          </p:cNvPr>
          <p:cNvGrpSpPr/>
          <p:nvPr/>
        </p:nvGrpSpPr>
        <p:grpSpPr>
          <a:xfrm>
            <a:off x="526906" y="1087187"/>
            <a:ext cx="564475" cy="554800"/>
            <a:chOff x="0" y="-38100"/>
            <a:chExt cx="1462883" cy="1480393"/>
          </a:xfrm>
        </p:grpSpPr>
        <p:sp>
          <p:nvSpPr>
            <p:cNvPr id="4" name="Google Shape;205;p24">
              <a:extLst>
                <a:ext uri="{FF2B5EF4-FFF2-40B4-BE49-F238E27FC236}">
                  <a16:creationId xmlns:a16="http://schemas.microsoft.com/office/drawing/2014/main" id="{8A49032D-F1B0-0AEE-E326-DB7AFCD2A819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Google Shape;206;p24">
              <a:extLst>
                <a:ext uri="{FF2B5EF4-FFF2-40B4-BE49-F238E27FC236}">
                  <a16:creationId xmlns:a16="http://schemas.microsoft.com/office/drawing/2014/main" id="{D41B0954-BCD0-027C-4B93-FE8DDE8FBFC4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84CFC8EC-287B-0C08-9B3F-26A8689ED3F8}"/>
              </a:ext>
            </a:extLst>
          </p:cNvPr>
          <p:cNvSpPr txBox="1"/>
          <p:nvPr/>
        </p:nvSpPr>
        <p:spPr>
          <a:xfrm>
            <a:off x="677367" y="1038677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7" name="Google Shape;204;p24">
            <a:extLst>
              <a:ext uri="{FF2B5EF4-FFF2-40B4-BE49-F238E27FC236}">
                <a16:creationId xmlns:a16="http://schemas.microsoft.com/office/drawing/2014/main" id="{56FA0D4B-0A62-256B-4B43-085184F35665}"/>
              </a:ext>
            </a:extLst>
          </p:cNvPr>
          <p:cNvGrpSpPr/>
          <p:nvPr/>
        </p:nvGrpSpPr>
        <p:grpSpPr>
          <a:xfrm>
            <a:off x="526906" y="1951160"/>
            <a:ext cx="564475" cy="554800"/>
            <a:chOff x="0" y="-38100"/>
            <a:chExt cx="1462883" cy="1480393"/>
          </a:xfrm>
        </p:grpSpPr>
        <p:sp>
          <p:nvSpPr>
            <p:cNvPr id="8" name="Google Shape;205;p24">
              <a:extLst>
                <a:ext uri="{FF2B5EF4-FFF2-40B4-BE49-F238E27FC236}">
                  <a16:creationId xmlns:a16="http://schemas.microsoft.com/office/drawing/2014/main" id="{A941BF8A-CD39-5E26-9D71-7DB4AAE41934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Google Shape;206;p24">
              <a:extLst>
                <a:ext uri="{FF2B5EF4-FFF2-40B4-BE49-F238E27FC236}">
                  <a16:creationId xmlns:a16="http://schemas.microsoft.com/office/drawing/2014/main" id="{B8A8A0A3-14E3-D30C-2C3B-0CA0302D6784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2AFF2855-4377-23BC-3DBA-FB0A116A00DF}"/>
              </a:ext>
            </a:extLst>
          </p:cNvPr>
          <p:cNvSpPr txBox="1"/>
          <p:nvPr/>
        </p:nvSpPr>
        <p:spPr>
          <a:xfrm>
            <a:off x="677367" y="1902650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B882FF-9424-B486-FE8A-13327FB33911}"/>
              </a:ext>
            </a:extLst>
          </p:cNvPr>
          <p:cNvSpPr txBox="1"/>
          <p:nvPr/>
        </p:nvSpPr>
        <p:spPr>
          <a:xfrm>
            <a:off x="1091380" y="1195310"/>
            <a:ext cx="5368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Sentence Bert (LABSE) Based Feature Extraction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17D863-2096-DD79-31A0-B69BA6F944E4}"/>
              </a:ext>
            </a:extLst>
          </p:cNvPr>
          <p:cNvSpPr txBox="1"/>
          <p:nvPr/>
        </p:nvSpPr>
        <p:spPr>
          <a:xfrm>
            <a:off x="1111045" y="2065771"/>
            <a:ext cx="7355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Deep Learning Based Features Extraction</a:t>
            </a:r>
          </a:p>
        </p:txBody>
      </p:sp>
    </p:spTree>
    <p:extLst>
      <p:ext uri="{BB962C8B-B14F-4D97-AF65-F5344CB8AC3E}">
        <p14:creationId xmlns:p14="http://schemas.microsoft.com/office/powerpoint/2010/main" val="280862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06C268B5-DA35-79CE-5088-6770A7B0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47FA27FE-667C-78F8-5627-A5F2BA1752E5}"/>
              </a:ext>
            </a:extLst>
          </p:cNvPr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Experimentation</a:t>
            </a:r>
          </a:p>
        </p:txBody>
      </p:sp>
      <p:pic>
        <p:nvPicPr>
          <p:cNvPr id="11" name="Picture 10" descr="A close-up of a few white rectangular labels&#10;&#10;AI-generated content may be incorrect.">
            <a:extLst>
              <a:ext uri="{FF2B5EF4-FFF2-40B4-BE49-F238E27FC236}">
                <a16:creationId xmlns:a16="http://schemas.microsoft.com/office/drawing/2014/main" id="{D1253C83-EB0E-1B8D-0DF2-75BB1D54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17" y="967562"/>
            <a:ext cx="5837565" cy="3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1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6DB60F58-4054-D943-79E0-FD2F944EE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35">
            <a:extLst>
              <a:ext uri="{FF2B5EF4-FFF2-40B4-BE49-F238E27FC236}">
                <a16:creationId xmlns:a16="http://schemas.microsoft.com/office/drawing/2014/main" id="{8CD67498-ACF2-A3BC-2370-8ADF212B5B5D}"/>
              </a:ext>
            </a:extLst>
          </p:cNvPr>
          <p:cNvSpPr txBox="1">
            <a:spLocks/>
          </p:cNvSpPr>
          <p:nvPr/>
        </p:nvSpPr>
        <p:spPr>
          <a:xfrm>
            <a:off x="681213" y="3901753"/>
            <a:ext cx="3550148" cy="752799"/>
          </a:xfrm>
          <a:prstGeom prst="rect">
            <a:avLst/>
          </a:prstGeom>
        </p:spPr>
        <p:txBody>
          <a:bodyPr spcFirstLastPara="1" wrap="square" lIns="45713" tIns="45713" rIns="45713" bIns="4571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515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CA654-2FF4-3D4E-65C1-0634BC2D6A44}"/>
              </a:ext>
            </a:extLst>
          </p:cNvPr>
          <p:cNvSpPr txBox="1"/>
          <p:nvPr/>
        </p:nvSpPr>
        <p:spPr>
          <a:xfrm>
            <a:off x="5562445" y="2285638"/>
            <a:ext cx="3356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469E2-5BFE-D6AD-9AAF-92AC8E725F0B}"/>
              </a:ext>
            </a:extLst>
          </p:cNvPr>
          <p:cNvSpPr/>
          <p:nvPr/>
        </p:nvSpPr>
        <p:spPr>
          <a:xfrm>
            <a:off x="2483719" y="1886019"/>
            <a:ext cx="777240" cy="457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LABSE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(768)</a:t>
            </a:r>
            <a:endParaRPr lang="en-US" sz="700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F340BF38-915E-87E7-0A41-43B54A1D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6309" y="1910222"/>
            <a:ext cx="411480" cy="411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02E00-4292-372F-76E0-4F9161052DFA}"/>
              </a:ext>
            </a:extLst>
          </p:cNvPr>
          <p:cNvSpPr txBox="1"/>
          <p:nvPr/>
        </p:nvSpPr>
        <p:spPr>
          <a:xfrm>
            <a:off x="1441228" y="2320611"/>
            <a:ext cx="67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Fira Sans Condensed Medium" panose="020B0603050000020004" pitchFamily="34" charset="0"/>
              </a:rPr>
              <a:t>Source</a:t>
            </a:r>
          </a:p>
          <a:p>
            <a:r>
              <a:rPr lang="en-GB" sz="1000" dirty="0">
                <a:latin typeface="Fira Sans Condensed Medium" panose="020B0603050000020004" pitchFamily="34" charset="0"/>
              </a:rPr>
              <a:t>text</a:t>
            </a:r>
            <a:endParaRPr lang="en-US" sz="1000" dirty="0">
              <a:latin typeface="Fira Sans Condensed Medium" panose="020B06030500000200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270D85-1395-169E-9421-6618FEA837D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1887789" y="2114619"/>
            <a:ext cx="595930" cy="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531716-49AD-7D79-ED4D-217FA7877996}"/>
              </a:ext>
            </a:extLst>
          </p:cNvPr>
          <p:cNvSpPr/>
          <p:nvPr/>
        </p:nvSpPr>
        <p:spPr>
          <a:xfrm>
            <a:off x="2513718" y="3301276"/>
            <a:ext cx="777240" cy="457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LABSE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(768)</a:t>
            </a:r>
            <a:endParaRPr lang="en-US" sz="700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BEEFBA99-7A67-A6C6-5F52-F7215B9C8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6309" y="3325480"/>
            <a:ext cx="411480" cy="411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0C8D78-943C-6F26-A133-C639EFD45748}"/>
              </a:ext>
            </a:extLst>
          </p:cNvPr>
          <p:cNvSpPr txBox="1"/>
          <p:nvPr/>
        </p:nvSpPr>
        <p:spPr>
          <a:xfrm>
            <a:off x="1476309" y="3758476"/>
            <a:ext cx="67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Fira Sans Condensed Medium" panose="020B0603050000020004" pitchFamily="34" charset="0"/>
              </a:rPr>
              <a:t>Derived</a:t>
            </a:r>
          </a:p>
          <a:p>
            <a:r>
              <a:rPr lang="en-GB" sz="1000" dirty="0">
                <a:latin typeface="Fira Sans Condensed Medium" panose="020B0603050000020004" pitchFamily="34" charset="0"/>
              </a:rPr>
              <a:t>text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37AB35-882D-3BD3-B49C-FF9397A6E0AB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1917789" y="3529876"/>
            <a:ext cx="595930" cy="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18121D-8710-245B-ED7E-30134308E944}"/>
              </a:ext>
            </a:extLst>
          </p:cNvPr>
          <p:cNvSpPr/>
          <p:nvPr/>
        </p:nvSpPr>
        <p:spPr>
          <a:xfrm>
            <a:off x="3866393" y="2176131"/>
            <a:ext cx="1042491" cy="11928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Calculate</a:t>
            </a:r>
          </a:p>
          <a:p>
            <a:pPr algn="ctr"/>
            <a:r>
              <a:rPr lang="en-GB" sz="1200" b="1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Cosine </a:t>
            </a:r>
          </a:p>
          <a:p>
            <a:pPr algn="ctr"/>
            <a:r>
              <a:rPr lang="en-GB" sz="1200" b="1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Similarity</a:t>
            </a:r>
            <a:endParaRPr lang="en-US" sz="700" b="1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66A9ED-3FE5-BC38-824B-21AA3B7E9C96}"/>
              </a:ext>
            </a:extLst>
          </p:cNvPr>
          <p:cNvSpPr/>
          <p:nvPr/>
        </p:nvSpPr>
        <p:spPr>
          <a:xfrm>
            <a:off x="5378361" y="2172121"/>
            <a:ext cx="1042491" cy="119282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Train ML classifiers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KNN, SVM, RF, DT</a:t>
            </a:r>
            <a:endParaRPr lang="en-US" sz="700" b="1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73157CA-E8AF-0D49-2677-AD2F3DB7EC0F}"/>
              </a:ext>
            </a:extLst>
          </p:cNvPr>
          <p:cNvSpPr/>
          <p:nvPr/>
        </p:nvSpPr>
        <p:spPr>
          <a:xfrm>
            <a:off x="6935171" y="2196184"/>
            <a:ext cx="884387" cy="11928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Evaluate results </a:t>
            </a:r>
            <a:endParaRPr lang="en-US" sz="700" b="1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2336E2-D046-15BE-E909-0A53A00AB30A}"/>
              </a:ext>
            </a:extLst>
          </p:cNvPr>
          <p:cNvCxnSpPr>
            <a:cxnSpLocks/>
          </p:cNvCxnSpPr>
          <p:nvPr/>
        </p:nvCxnSpPr>
        <p:spPr>
          <a:xfrm flipV="1">
            <a:off x="3265263" y="2760156"/>
            <a:ext cx="575436" cy="757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D57445-9EB3-B705-ABE4-4DB152A3BADE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3260959" y="2114619"/>
            <a:ext cx="605434" cy="657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4983F1-0FD8-C3E0-0546-6BAE83E64E9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908884" y="2768534"/>
            <a:ext cx="469477" cy="4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6CD3EC-E5AB-B1CB-F822-F01FD86BA5C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420852" y="2760156"/>
            <a:ext cx="514319" cy="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418;p15">
            <a:extLst>
              <a:ext uri="{FF2B5EF4-FFF2-40B4-BE49-F238E27FC236}">
                <a16:creationId xmlns:a16="http://schemas.microsoft.com/office/drawing/2014/main" id="{5C20D503-BF18-7FD2-B12D-0B4D6564A89E}"/>
              </a:ext>
            </a:extLst>
          </p:cNvPr>
          <p:cNvSpPr txBox="1"/>
          <p:nvPr/>
        </p:nvSpPr>
        <p:spPr>
          <a:xfrm>
            <a:off x="474474" y="240998"/>
            <a:ext cx="8669526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ML Technique with LABSE transformer and Cosine similarity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1254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EC4C36-9EF8-94BE-B9D3-1B1C31E3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59EE16-07B5-5E57-6508-DF9B7476DA55}"/>
              </a:ext>
            </a:extLst>
          </p:cNvPr>
          <p:cNvSpPr txBox="1"/>
          <p:nvPr/>
        </p:nvSpPr>
        <p:spPr>
          <a:xfrm>
            <a:off x="5487047" y="1895815"/>
            <a:ext cx="3356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94EEF0E-6302-0FC0-4107-990088F14B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5965926"/>
              </p:ext>
            </p:extLst>
          </p:nvPr>
        </p:nvGraphicFramePr>
        <p:xfrm>
          <a:off x="1843446" y="1140063"/>
          <a:ext cx="5958339" cy="385783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150971">
                  <a:extLst>
                    <a:ext uri="{9D8B030D-6E8A-4147-A177-3AD203B41FA5}">
                      <a16:colId xmlns:a16="http://schemas.microsoft.com/office/drawing/2014/main" val="2967770176"/>
                    </a:ext>
                  </a:extLst>
                </a:gridCol>
                <a:gridCol w="2807368">
                  <a:extLst>
                    <a:ext uri="{9D8B030D-6E8A-4147-A177-3AD203B41FA5}">
                      <a16:colId xmlns:a16="http://schemas.microsoft.com/office/drawing/2014/main" val="2452037661"/>
                    </a:ext>
                  </a:extLst>
                </a:gridCol>
              </a:tblGrid>
              <a:tr h="327790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Models - 3 Class (PD, WD, ND)</a:t>
                      </a:r>
                      <a:endParaRPr lang="en-US" sz="1400" kern="1200" dirty="0">
                        <a:solidFill>
                          <a:schemeClr val="bg1"/>
                        </a:solidFill>
                        <a:effectLst/>
                        <a:latin typeface="Fira Sans Condensed Medium" panose="020B06030500000200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658057"/>
                  </a:ext>
                </a:extLst>
              </a:tr>
              <a:tr h="3524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Counter Corpus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51.23 %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4343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1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48.99 %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47207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Language 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44.68 %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80684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5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42.75 %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54007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7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45.09 %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83668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9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43.38 %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277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Afrosiatic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46.47 %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470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Aryan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47.21 %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456564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Germanic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48.22 %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145214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Latin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47.25 %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83028"/>
                  </a:ext>
                </a:extLst>
              </a:tr>
            </a:tbl>
          </a:graphicData>
        </a:graphic>
      </p:graphicFrame>
      <p:sp>
        <p:nvSpPr>
          <p:cNvPr id="3" name="Google Shape;418;p15">
            <a:extLst>
              <a:ext uri="{FF2B5EF4-FFF2-40B4-BE49-F238E27FC236}">
                <a16:creationId xmlns:a16="http://schemas.microsoft.com/office/drawing/2014/main" id="{897C867C-16D7-16A1-6D94-0FB9900666BA}"/>
              </a:ext>
            </a:extLst>
          </p:cNvPr>
          <p:cNvSpPr txBox="1"/>
          <p:nvPr/>
        </p:nvSpPr>
        <p:spPr>
          <a:xfrm>
            <a:off x="503354" y="158464"/>
            <a:ext cx="8669526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ML Technique with LABSE transformer and </a:t>
            </a:r>
          </a:p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Cosine similarity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0560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90922073-CD5F-4999-F3E7-36BB7D16D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EADAC0-88A6-6F8B-1434-F15F10FBF423}"/>
              </a:ext>
            </a:extLst>
          </p:cNvPr>
          <p:cNvSpPr txBox="1"/>
          <p:nvPr/>
        </p:nvSpPr>
        <p:spPr>
          <a:xfrm>
            <a:off x="5495068" y="1903372"/>
            <a:ext cx="3356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D210F475-5CD6-6F6B-76CE-876931AC8F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953180"/>
              </p:ext>
            </p:extLst>
          </p:nvPr>
        </p:nvGraphicFramePr>
        <p:xfrm>
          <a:off x="1843446" y="1148084"/>
          <a:ext cx="5958339" cy="386675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150971">
                  <a:extLst>
                    <a:ext uri="{9D8B030D-6E8A-4147-A177-3AD203B41FA5}">
                      <a16:colId xmlns:a16="http://schemas.microsoft.com/office/drawing/2014/main" val="2967770176"/>
                    </a:ext>
                  </a:extLst>
                </a:gridCol>
                <a:gridCol w="2807368">
                  <a:extLst>
                    <a:ext uri="{9D8B030D-6E8A-4147-A177-3AD203B41FA5}">
                      <a16:colId xmlns:a16="http://schemas.microsoft.com/office/drawing/2014/main" val="2452037661"/>
                    </a:ext>
                  </a:extLst>
                </a:gridCol>
              </a:tblGrid>
              <a:tr h="327790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Models - 2 Class (PD, ND)</a:t>
                      </a:r>
                      <a:endParaRPr lang="en-US" sz="1400" kern="1200" dirty="0">
                        <a:solidFill>
                          <a:schemeClr val="bg1"/>
                        </a:solidFill>
                        <a:effectLst/>
                        <a:latin typeface="Fira Sans Condensed Medium" panose="020B06030500000200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658057"/>
                  </a:ext>
                </a:extLst>
              </a:tr>
              <a:tr h="3613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Counter Corpus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60.53 %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4343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1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59.82 %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47207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Language 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58.72 %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80684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5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56.91 %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54007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7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56.79 %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83668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9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54.93 %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277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Afrosiatic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56.41 %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470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Aryan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59.82 %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456564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Germanic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60.8 %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145214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Latin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56.41 %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83028"/>
                  </a:ext>
                </a:extLst>
              </a:tr>
            </a:tbl>
          </a:graphicData>
        </a:graphic>
      </p:graphicFrame>
      <p:sp>
        <p:nvSpPr>
          <p:cNvPr id="3" name="Google Shape;418;p15">
            <a:extLst>
              <a:ext uri="{FF2B5EF4-FFF2-40B4-BE49-F238E27FC236}">
                <a16:creationId xmlns:a16="http://schemas.microsoft.com/office/drawing/2014/main" id="{04C12F21-D918-D35C-BADE-F28D11FC90BC}"/>
              </a:ext>
            </a:extLst>
          </p:cNvPr>
          <p:cNvSpPr txBox="1"/>
          <p:nvPr/>
        </p:nvSpPr>
        <p:spPr>
          <a:xfrm>
            <a:off x="503354" y="148839"/>
            <a:ext cx="8669526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ML Technique with LABSE transformer and </a:t>
            </a:r>
          </a:p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Cosine similarity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0943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4E6D9F4-C230-6DDE-E83F-7A65EA3F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D09BF8-52A0-3E38-6EA0-EBC5474ED7AF}"/>
              </a:ext>
            </a:extLst>
          </p:cNvPr>
          <p:cNvSpPr/>
          <p:nvPr/>
        </p:nvSpPr>
        <p:spPr>
          <a:xfrm>
            <a:off x="1790700" y="2153031"/>
            <a:ext cx="777240" cy="4572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LABSE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(768)</a:t>
            </a:r>
            <a:endParaRPr lang="en-US" sz="700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DC1DF908-C8C3-6099-17DC-D35884B18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291" y="2177234"/>
            <a:ext cx="411480" cy="411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D6E9D9-E0E9-0E62-72AF-BA09BC4D58E7}"/>
              </a:ext>
            </a:extLst>
          </p:cNvPr>
          <p:cNvSpPr txBox="1"/>
          <p:nvPr/>
        </p:nvSpPr>
        <p:spPr>
          <a:xfrm>
            <a:off x="766447" y="2588714"/>
            <a:ext cx="67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Fira Sans Condensed Medium" panose="020B0603050000020004" pitchFamily="34" charset="0"/>
              </a:rPr>
              <a:t>Source </a:t>
            </a:r>
          </a:p>
          <a:p>
            <a:r>
              <a:rPr lang="en-GB" sz="1000" dirty="0">
                <a:latin typeface="Fira Sans Condensed Medium" panose="020B0603050000020004" pitchFamily="34" charset="0"/>
              </a:rPr>
              <a:t>text</a:t>
            </a:r>
            <a:endParaRPr lang="en-US" sz="1000" dirty="0">
              <a:latin typeface="Fira Sans Condensed Medium" panose="020B06030500000200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56BFC8-EAC8-08D1-B6F8-997105FA13C1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1194771" y="2381631"/>
            <a:ext cx="595929" cy="1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DC71D8-5E2F-41C6-27D3-04C70E211F3C}"/>
              </a:ext>
            </a:extLst>
          </p:cNvPr>
          <p:cNvSpPr/>
          <p:nvPr/>
        </p:nvSpPr>
        <p:spPr>
          <a:xfrm>
            <a:off x="3021932" y="1735863"/>
            <a:ext cx="885058" cy="457200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CNN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(bigram)</a:t>
            </a:r>
            <a:endParaRPr lang="en-US" sz="700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598567-359E-D773-066C-AE3D8BC0ACAC}"/>
              </a:ext>
            </a:extLst>
          </p:cNvPr>
          <p:cNvSpPr/>
          <p:nvPr/>
        </p:nvSpPr>
        <p:spPr>
          <a:xfrm>
            <a:off x="3034152" y="2471489"/>
            <a:ext cx="872837" cy="457200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CNN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(trigram)</a:t>
            </a:r>
            <a:endParaRPr lang="en-US" sz="700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84A9C5-B078-7309-49EA-C9338A14D7F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556889" y="1964463"/>
            <a:ext cx="465043" cy="46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AC3019-4687-CD45-A7B1-01263BD64272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2567940" y="2381631"/>
            <a:ext cx="466212" cy="318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EBEDF7-1D6A-B563-E520-CDF36CB238C9}"/>
              </a:ext>
            </a:extLst>
          </p:cNvPr>
          <p:cNvSpPr/>
          <p:nvPr/>
        </p:nvSpPr>
        <p:spPr>
          <a:xfrm>
            <a:off x="4264213" y="1735863"/>
            <a:ext cx="976451" cy="119282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Combine</a:t>
            </a:r>
            <a:endParaRPr lang="en-US" sz="700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12FAAA-43EE-9889-5560-F8AB60F3AF25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3906990" y="1964463"/>
            <a:ext cx="357223" cy="367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9EDB3D-090E-4849-1292-04D89962EE0B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3906989" y="2332276"/>
            <a:ext cx="357224" cy="367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94693AE-AB23-C559-C363-1557136FEE16}"/>
              </a:ext>
            </a:extLst>
          </p:cNvPr>
          <p:cNvSpPr/>
          <p:nvPr/>
        </p:nvSpPr>
        <p:spPr>
          <a:xfrm>
            <a:off x="5448511" y="2099587"/>
            <a:ext cx="777240" cy="457200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LSTM</a:t>
            </a:r>
            <a:endParaRPr lang="en-US" sz="700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40C56B-A42C-627F-30A9-04B0FBB4C026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5240664" y="2328187"/>
            <a:ext cx="207847" cy="4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2F96C0F-5198-91EF-4763-33667C930781}"/>
              </a:ext>
            </a:extLst>
          </p:cNvPr>
          <p:cNvSpPr/>
          <p:nvPr/>
        </p:nvSpPr>
        <p:spPr>
          <a:xfrm>
            <a:off x="6514118" y="1738719"/>
            <a:ext cx="922154" cy="272098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Combine</a:t>
            </a:r>
            <a:endParaRPr lang="en-US" sz="700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FE71295-80CA-7019-655E-13138778DAF6}"/>
              </a:ext>
            </a:extLst>
          </p:cNvPr>
          <p:cNvSpPr/>
          <p:nvPr/>
        </p:nvSpPr>
        <p:spPr>
          <a:xfrm>
            <a:off x="7716539" y="1738719"/>
            <a:ext cx="845197" cy="2720989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Dense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Layers</a:t>
            </a:r>
            <a:endParaRPr lang="en-US" sz="700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8C98CAF-8C2C-BBB4-0B83-13AE88523354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>
            <a:off x="6225751" y="2328187"/>
            <a:ext cx="288367" cy="771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08C70B7-247D-E95A-03F9-0F476D852A5F}"/>
              </a:ext>
            </a:extLst>
          </p:cNvPr>
          <p:cNvSpPr/>
          <p:nvPr/>
        </p:nvSpPr>
        <p:spPr>
          <a:xfrm>
            <a:off x="1820700" y="3585222"/>
            <a:ext cx="777240" cy="4572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LABSE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(768)</a:t>
            </a:r>
            <a:endParaRPr lang="en-US" sz="700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495F2E8F-A245-BAEE-F7B7-80900190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290" y="3609426"/>
            <a:ext cx="411480" cy="411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BB1A072-7ABB-19B6-0764-5E2AD4A65CA9}"/>
              </a:ext>
            </a:extLst>
          </p:cNvPr>
          <p:cNvSpPr txBox="1"/>
          <p:nvPr/>
        </p:nvSpPr>
        <p:spPr>
          <a:xfrm>
            <a:off x="796446" y="4020906"/>
            <a:ext cx="67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Fira Sans Condensed Medium" panose="020B0603050000020004" pitchFamily="34" charset="0"/>
              </a:rPr>
              <a:t>Derived</a:t>
            </a:r>
          </a:p>
          <a:p>
            <a:r>
              <a:rPr lang="en-GB" sz="1000" dirty="0">
                <a:latin typeface="Fira Sans Condensed Medium" panose="020B0603050000020004" pitchFamily="34" charset="0"/>
              </a:rPr>
              <a:t>text</a:t>
            </a:r>
            <a:endParaRPr lang="en-US" sz="1000" dirty="0">
              <a:latin typeface="Fira Sans Condensed Medium" panose="020B06030500000200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7D375E-ECA2-7A3F-3BE6-9D600E02AA1C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 flipV="1">
            <a:off x="1224770" y="3813822"/>
            <a:ext cx="595930" cy="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AB44026-833E-08AF-9CE9-08582F133A7B}"/>
              </a:ext>
            </a:extLst>
          </p:cNvPr>
          <p:cNvSpPr/>
          <p:nvPr/>
        </p:nvSpPr>
        <p:spPr>
          <a:xfrm>
            <a:off x="3051931" y="3151121"/>
            <a:ext cx="845196" cy="457200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CNN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(bigram)</a:t>
            </a:r>
            <a:endParaRPr lang="en-US" sz="700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A8A71F6-82E8-2460-AF62-2A01AE4C460C}"/>
              </a:ext>
            </a:extLst>
          </p:cNvPr>
          <p:cNvSpPr/>
          <p:nvPr/>
        </p:nvSpPr>
        <p:spPr>
          <a:xfrm>
            <a:off x="3064153" y="3886747"/>
            <a:ext cx="872836" cy="457200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CNN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(trigram)</a:t>
            </a:r>
            <a:endParaRPr lang="en-US" sz="700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7048E8F-56BC-45DB-617A-AF1C1605F8DE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2586889" y="3379721"/>
            <a:ext cx="465042" cy="46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E8F7BB-9FF4-0766-7650-6F8488DF5293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>
            <a:off x="2597940" y="3813822"/>
            <a:ext cx="466213" cy="30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7A5CCD5-230B-346A-9D25-1731F7D2E9BB}"/>
              </a:ext>
            </a:extLst>
          </p:cNvPr>
          <p:cNvSpPr/>
          <p:nvPr/>
        </p:nvSpPr>
        <p:spPr>
          <a:xfrm>
            <a:off x="4294213" y="3151121"/>
            <a:ext cx="925931" cy="119282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Combine</a:t>
            </a:r>
            <a:endParaRPr lang="en-US" sz="700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B23D0F-C399-7DF3-C50B-8530F7406469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97127" y="3379721"/>
            <a:ext cx="397086" cy="367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FE5758-A8F2-33C6-781D-6250EEB6C807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3936989" y="3747534"/>
            <a:ext cx="357224" cy="367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0C84DB9-6692-AFB9-794B-5B44BC4F8B19}"/>
              </a:ext>
            </a:extLst>
          </p:cNvPr>
          <p:cNvSpPr/>
          <p:nvPr/>
        </p:nvSpPr>
        <p:spPr>
          <a:xfrm>
            <a:off x="5478511" y="3514844"/>
            <a:ext cx="777240" cy="457200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LSTM</a:t>
            </a:r>
            <a:endParaRPr lang="en-US" sz="700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D6E52C1-65FC-934B-8D75-71F1B30C3FA2}"/>
              </a:ext>
            </a:extLst>
          </p:cNvPr>
          <p:cNvCxnSpPr>
            <a:cxnSpLocks/>
            <a:stCxn id="57" idx="3"/>
            <a:endCxn id="60" idx="1"/>
          </p:cNvCxnSpPr>
          <p:nvPr/>
        </p:nvCxnSpPr>
        <p:spPr>
          <a:xfrm flipV="1">
            <a:off x="5220144" y="3743444"/>
            <a:ext cx="258367" cy="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C8A0264-ACCF-D1D2-1483-247958EB021F}"/>
              </a:ext>
            </a:extLst>
          </p:cNvPr>
          <p:cNvCxnSpPr>
            <a:cxnSpLocks/>
            <a:stCxn id="60" idx="3"/>
            <a:endCxn id="44" idx="1"/>
          </p:cNvCxnSpPr>
          <p:nvPr/>
        </p:nvCxnSpPr>
        <p:spPr>
          <a:xfrm flipV="1">
            <a:off x="6255751" y="3099214"/>
            <a:ext cx="258367" cy="644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B649B5F-AA0F-2F78-04FB-D0F35BF9B318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7436272" y="3099214"/>
            <a:ext cx="2802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418;p15">
            <a:extLst>
              <a:ext uri="{FF2B5EF4-FFF2-40B4-BE49-F238E27FC236}">
                <a16:creationId xmlns:a16="http://schemas.microsoft.com/office/drawing/2014/main" id="{2A363741-73A5-F78C-9B2A-E9C604A650DF}"/>
              </a:ext>
            </a:extLst>
          </p:cNvPr>
          <p:cNvSpPr txBox="1"/>
          <p:nvPr/>
        </p:nvSpPr>
        <p:spPr>
          <a:xfrm>
            <a:off x="237237" y="136458"/>
            <a:ext cx="8669526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Hybrid Approach using CNN+LSTM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6969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E1D7B7A-A101-4B48-9E93-0604F3E3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>
            <a:extLst>
              <a:ext uri="{FF2B5EF4-FFF2-40B4-BE49-F238E27FC236}">
                <a16:creationId xmlns:a16="http://schemas.microsoft.com/office/drawing/2014/main" id="{AC705A07-60B3-7E22-B98E-77E54FDEC6BA}"/>
              </a:ext>
            </a:extLst>
          </p:cNvPr>
          <p:cNvSpPr txBox="1"/>
          <p:nvPr/>
        </p:nvSpPr>
        <p:spPr>
          <a:xfrm>
            <a:off x="557561" y="2020900"/>
            <a:ext cx="5127441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4000" b="1" dirty="0">
                <a:solidFill>
                  <a:schemeClr val="tx1"/>
                </a:solidFill>
                <a:highlight>
                  <a:srgbClr val="FFFFFF"/>
                </a:highlight>
                <a:latin typeface="Fira Sans Extra Condensed Medium" panose="020B0603050000020004" charset="0"/>
                <a:ea typeface="Gothic A1 Black"/>
                <a:cs typeface="Gothic A1 Black"/>
                <a:sym typeface="Gothic A1 Black"/>
              </a:rPr>
              <a:t>TABLE OF CONTENTS</a:t>
            </a:r>
            <a:endParaRPr lang="en-US" sz="4000" dirty="0">
              <a:solidFill>
                <a:schemeClr val="tx1"/>
              </a:solidFill>
              <a:highlight>
                <a:srgbClr val="FFFFFF"/>
              </a:highlight>
              <a:latin typeface="Fira Sans Extra Condensed Mediu" panose="020B0603050000020004" charset="0"/>
            </a:endParaRPr>
          </a:p>
        </p:txBody>
      </p:sp>
      <p:sp>
        <p:nvSpPr>
          <p:cNvPr id="165" name="Google Shape;165;p13">
            <a:extLst>
              <a:ext uri="{FF2B5EF4-FFF2-40B4-BE49-F238E27FC236}">
                <a16:creationId xmlns:a16="http://schemas.microsoft.com/office/drawing/2014/main" id="{609594B8-183D-17C1-3CEE-5D6221A9D919}"/>
              </a:ext>
            </a:extLst>
          </p:cNvPr>
          <p:cNvSpPr txBox="1"/>
          <p:nvPr/>
        </p:nvSpPr>
        <p:spPr>
          <a:xfrm>
            <a:off x="457200" y="31226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117;p18">
            <a:extLst>
              <a:ext uri="{FF2B5EF4-FFF2-40B4-BE49-F238E27FC236}">
                <a16:creationId xmlns:a16="http://schemas.microsoft.com/office/drawing/2014/main" id="{E255DB25-E558-0AEC-C776-58C48DC65A2D}"/>
              </a:ext>
            </a:extLst>
          </p:cNvPr>
          <p:cNvSpPr txBox="1"/>
          <p:nvPr/>
        </p:nvSpPr>
        <p:spPr>
          <a:xfrm>
            <a:off x="5928633" y="610142"/>
            <a:ext cx="5259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Fira Sans Extra Condensed Medium" panose="020B0603050000020004" charset="0"/>
                <a:ea typeface="Gothic A1"/>
                <a:cs typeface="Gothic A1"/>
                <a:sym typeface="Gothic A1"/>
              </a:rPr>
              <a:t>Introduction</a:t>
            </a:r>
            <a:endParaRPr lang="en-US" sz="2000" dirty="0">
              <a:solidFill>
                <a:schemeClr val="tx1"/>
              </a:solidFill>
              <a:latin typeface="Fira Sans Extra Condensed Mediu" panose="020B0603050000020004" charset="0"/>
            </a:endParaRPr>
          </a:p>
        </p:txBody>
      </p:sp>
      <p:sp>
        <p:nvSpPr>
          <p:cNvPr id="28" name="Google Shape;119;p18">
            <a:extLst>
              <a:ext uri="{FF2B5EF4-FFF2-40B4-BE49-F238E27FC236}">
                <a16:creationId xmlns:a16="http://schemas.microsoft.com/office/drawing/2014/main" id="{69192D5E-4BB7-63B2-949A-664143B58956}"/>
              </a:ext>
            </a:extLst>
          </p:cNvPr>
          <p:cNvSpPr txBox="1"/>
          <p:nvPr/>
        </p:nvSpPr>
        <p:spPr>
          <a:xfrm>
            <a:off x="5928633" y="1050312"/>
            <a:ext cx="36873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Fira Sans Extra Condensed Medium" panose="020B0603050000020004" charset="0"/>
                <a:ea typeface="Gothic A1"/>
                <a:cs typeface="Gothic A1"/>
                <a:sym typeface="Gothic A1"/>
              </a:rPr>
              <a:t>UTRD Importance</a:t>
            </a:r>
          </a:p>
        </p:txBody>
      </p:sp>
      <p:sp>
        <p:nvSpPr>
          <p:cNvPr id="29" name="Google Shape;120;p18">
            <a:extLst>
              <a:ext uri="{FF2B5EF4-FFF2-40B4-BE49-F238E27FC236}">
                <a16:creationId xmlns:a16="http://schemas.microsoft.com/office/drawing/2014/main" id="{0DCCBEB5-5E2D-472F-13A3-EE007667207C}"/>
              </a:ext>
            </a:extLst>
          </p:cNvPr>
          <p:cNvSpPr txBox="1"/>
          <p:nvPr/>
        </p:nvSpPr>
        <p:spPr>
          <a:xfrm>
            <a:off x="5928633" y="3224513"/>
            <a:ext cx="26578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Fira Sans Extra Condensed Medium" panose="020B0603050000020004" charset="0"/>
                <a:ea typeface="Gothic A1"/>
                <a:cs typeface="Gothic A1"/>
                <a:sym typeface="Gothic A1"/>
              </a:rPr>
              <a:t>Methodology</a:t>
            </a:r>
            <a:endParaRPr sz="900" dirty="0">
              <a:solidFill>
                <a:schemeClr val="tx1"/>
              </a:solidFill>
              <a:latin typeface="Fira Sans Extra Condensed Mediu" panose="020B0603050000020004" charset="0"/>
            </a:endParaRPr>
          </a:p>
        </p:txBody>
      </p:sp>
      <p:sp>
        <p:nvSpPr>
          <p:cNvPr id="30" name="Google Shape;120;p18">
            <a:extLst>
              <a:ext uri="{FF2B5EF4-FFF2-40B4-BE49-F238E27FC236}">
                <a16:creationId xmlns:a16="http://schemas.microsoft.com/office/drawing/2014/main" id="{C5529AC3-CBCC-9E7D-EA9F-4AAC86843D3C}"/>
              </a:ext>
            </a:extLst>
          </p:cNvPr>
          <p:cNvSpPr txBox="1"/>
          <p:nvPr/>
        </p:nvSpPr>
        <p:spPr>
          <a:xfrm>
            <a:off x="5928633" y="1625597"/>
            <a:ext cx="2022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Fira Sans Extra Condensed Medium" panose="020B0603050000020004" charset="0"/>
                <a:ea typeface="Gothic A1"/>
                <a:cs typeface="Gothic A1"/>
                <a:sym typeface="Gothic A1"/>
              </a:rPr>
              <a:t>UTRD Challenges</a:t>
            </a:r>
            <a:endParaRPr sz="900" dirty="0">
              <a:solidFill>
                <a:schemeClr val="tx1"/>
              </a:solidFill>
              <a:latin typeface="Fira Sans Extra Condensed Mediu" panose="020B0603050000020004" charset="0"/>
            </a:endParaRPr>
          </a:p>
        </p:txBody>
      </p:sp>
      <p:sp>
        <p:nvSpPr>
          <p:cNvPr id="31" name="Google Shape;120;p18">
            <a:extLst>
              <a:ext uri="{FF2B5EF4-FFF2-40B4-BE49-F238E27FC236}">
                <a16:creationId xmlns:a16="http://schemas.microsoft.com/office/drawing/2014/main" id="{894C1D00-A125-7C2F-16ED-5E4883691ED1}"/>
              </a:ext>
            </a:extLst>
          </p:cNvPr>
          <p:cNvSpPr txBox="1"/>
          <p:nvPr/>
        </p:nvSpPr>
        <p:spPr>
          <a:xfrm>
            <a:off x="5928633" y="2200882"/>
            <a:ext cx="2992343" cy="43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Fira Sans Extra Condensed Medium" panose="020B0603050000020004" charset="0"/>
                <a:ea typeface="Gothic A1"/>
                <a:cs typeface="Gothic A1"/>
                <a:sym typeface="Gothic A1"/>
              </a:rPr>
              <a:t>Existing Work Limitations  </a:t>
            </a:r>
            <a:endParaRPr sz="900" dirty="0">
              <a:solidFill>
                <a:schemeClr val="tx1"/>
              </a:solidFill>
              <a:latin typeface="Fira Sans Extra Condensed Mediu" panose="020B0603050000020004" charset="0"/>
            </a:endParaRPr>
          </a:p>
        </p:txBody>
      </p:sp>
      <p:sp>
        <p:nvSpPr>
          <p:cNvPr id="32" name="Google Shape;120;p18">
            <a:extLst>
              <a:ext uri="{FF2B5EF4-FFF2-40B4-BE49-F238E27FC236}">
                <a16:creationId xmlns:a16="http://schemas.microsoft.com/office/drawing/2014/main" id="{D6D9504F-95C6-D443-04F6-E59F7A6A2DE9}"/>
              </a:ext>
            </a:extLst>
          </p:cNvPr>
          <p:cNvSpPr txBox="1"/>
          <p:nvPr/>
        </p:nvSpPr>
        <p:spPr>
          <a:xfrm>
            <a:off x="5928633" y="2698910"/>
            <a:ext cx="2022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Fira Sans Extra Condensed Medium" panose="020B0603050000020004" charset="0"/>
                <a:ea typeface="Gothic A1"/>
                <a:cs typeface="Gothic A1"/>
                <a:sym typeface="Gothic A1"/>
              </a:rPr>
              <a:t>Objectives</a:t>
            </a:r>
            <a:endParaRPr sz="900" dirty="0">
              <a:solidFill>
                <a:schemeClr val="tx1"/>
              </a:solidFill>
              <a:latin typeface="Fira Sans Extra Condensed Mediu" panose="020B0603050000020004" charset="0"/>
            </a:endParaRPr>
          </a:p>
        </p:txBody>
      </p:sp>
      <p:sp>
        <p:nvSpPr>
          <p:cNvPr id="33" name="Google Shape;120;p18">
            <a:extLst>
              <a:ext uri="{FF2B5EF4-FFF2-40B4-BE49-F238E27FC236}">
                <a16:creationId xmlns:a16="http://schemas.microsoft.com/office/drawing/2014/main" id="{DE94AD3D-5E00-63D6-38D2-588BE69DBD81}"/>
              </a:ext>
            </a:extLst>
          </p:cNvPr>
          <p:cNvSpPr txBox="1"/>
          <p:nvPr/>
        </p:nvSpPr>
        <p:spPr>
          <a:xfrm>
            <a:off x="5928633" y="3790995"/>
            <a:ext cx="58833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Fira Sans Extra Condensed Medium" panose="020B0603050000020004" charset="0"/>
                <a:ea typeface="Gothic A1"/>
                <a:cs typeface="Gothic A1"/>
                <a:sym typeface="Gothic A1"/>
              </a:rPr>
              <a:t>Summary</a:t>
            </a:r>
            <a:endParaRPr sz="900" dirty="0">
              <a:solidFill>
                <a:schemeClr val="tx1"/>
              </a:solidFill>
              <a:latin typeface="Fira Sans Extra Condensed Mediu" panose="020B060305000002000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882901-00AD-4066-6387-AC4DC2BA073E}"/>
              </a:ext>
            </a:extLst>
          </p:cNvPr>
          <p:cNvCxnSpPr/>
          <p:nvPr/>
        </p:nvCxnSpPr>
        <p:spPr>
          <a:xfrm>
            <a:off x="5685002" y="610142"/>
            <a:ext cx="0" cy="36117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52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FBB7B588-6CB0-5C40-03DD-117C43DB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CDC318-E9CD-032E-0096-F7FA4AB1A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657577"/>
              </p:ext>
            </p:extLst>
          </p:nvPr>
        </p:nvGraphicFramePr>
        <p:xfrm>
          <a:off x="2004862" y="1031708"/>
          <a:ext cx="4978180" cy="243523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410258">
                  <a:extLst>
                    <a:ext uri="{9D8B030D-6E8A-4147-A177-3AD203B41FA5}">
                      <a16:colId xmlns:a16="http://schemas.microsoft.com/office/drawing/2014/main" val="2967770176"/>
                    </a:ext>
                  </a:extLst>
                </a:gridCol>
                <a:gridCol w="2567922">
                  <a:extLst>
                    <a:ext uri="{9D8B030D-6E8A-4147-A177-3AD203B41FA5}">
                      <a16:colId xmlns:a16="http://schemas.microsoft.com/office/drawing/2014/main" val="2452037661"/>
                    </a:ext>
                  </a:extLst>
                </a:gridCol>
              </a:tblGrid>
              <a:tr h="404061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GB" sz="16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Models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Fira Sans Condensed Medium" panose="020B06030500000200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GB" sz="16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F1-Score (3 Class)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Fira Sans Condensed Medium" panose="020B06030500000200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658057"/>
                  </a:ext>
                </a:extLst>
              </a:tr>
              <a:tr h="5492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Using LABSE  Sentence transformer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48.76 %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4343"/>
                  </a:ext>
                </a:extLst>
              </a:tr>
              <a:tr h="4503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Using multilingual e5 large sentence transformer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47.41 %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472078"/>
                  </a:ext>
                </a:extLst>
              </a:tr>
              <a:tr h="6785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Using multilingual e5 large instruct sentence transformer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48 %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80684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Using Xlm multilingual v1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47.73 %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081230"/>
                  </a:ext>
                </a:extLst>
              </a:tr>
            </a:tbl>
          </a:graphicData>
        </a:graphic>
      </p:graphicFrame>
      <p:sp>
        <p:nvSpPr>
          <p:cNvPr id="5" name="Freeform 22">
            <a:extLst>
              <a:ext uri="{FF2B5EF4-FFF2-40B4-BE49-F238E27FC236}">
                <a16:creationId xmlns:a16="http://schemas.microsoft.com/office/drawing/2014/main" id="{5BE124E1-A418-3FBF-F400-DFF08414BAA0}"/>
              </a:ext>
            </a:extLst>
          </p:cNvPr>
          <p:cNvSpPr/>
          <p:nvPr/>
        </p:nvSpPr>
        <p:spPr>
          <a:xfrm>
            <a:off x="1275749" y="3709554"/>
            <a:ext cx="6720840" cy="150876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PK" sz="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E8843-4013-C501-C32B-7750A473CF34}"/>
              </a:ext>
            </a:extLst>
          </p:cNvPr>
          <p:cNvSpPr txBox="1"/>
          <p:nvPr/>
        </p:nvSpPr>
        <p:spPr>
          <a:xfrm>
            <a:off x="1515979" y="3975501"/>
            <a:ext cx="6601326" cy="826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Note: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Best multilingual sentence transformer for to generate Embedding for Urdu language is LABSE </a:t>
            </a:r>
            <a:endParaRPr lang="en-US" sz="1500" dirty="0">
              <a:solidFill>
                <a:schemeClr val="tx1"/>
              </a:solidFill>
              <a:latin typeface="Fira Sans Condensed Medium" panose="020B06030500000200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E18DCBE2-AEC1-FEA0-E41C-C3B0495407BE}"/>
              </a:ext>
            </a:extLst>
          </p:cNvPr>
          <p:cNvSpPr txBox="1"/>
          <p:nvPr/>
        </p:nvSpPr>
        <p:spPr>
          <a:xfrm>
            <a:off x="177968" y="69805"/>
            <a:ext cx="8669526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Hybrid Approach using CNN+LSTM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709360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6114A7F-9FFB-4663-FF69-5402A99B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35">
            <a:extLst>
              <a:ext uri="{FF2B5EF4-FFF2-40B4-BE49-F238E27FC236}">
                <a16:creationId xmlns:a16="http://schemas.microsoft.com/office/drawing/2014/main" id="{4CB29DBA-2DEC-9BB8-AC44-B21AC1DF12EB}"/>
              </a:ext>
            </a:extLst>
          </p:cNvPr>
          <p:cNvSpPr txBox="1">
            <a:spLocks/>
          </p:cNvSpPr>
          <p:nvPr/>
        </p:nvSpPr>
        <p:spPr>
          <a:xfrm>
            <a:off x="713297" y="4222593"/>
            <a:ext cx="3550148" cy="752799"/>
          </a:xfrm>
          <a:prstGeom prst="rect">
            <a:avLst/>
          </a:prstGeom>
        </p:spPr>
        <p:txBody>
          <a:bodyPr spcFirstLastPara="1" wrap="square" lIns="45713" tIns="45713" rIns="45713" bIns="4571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515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9F147-30FA-BC1C-7ECF-498BBE2669E6}"/>
              </a:ext>
            </a:extLst>
          </p:cNvPr>
          <p:cNvSpPr txBox="1"/>
          <p:nvPr/>
        </p:nvSpPr>
        <p:spPr>
          <a:xfrm>
            <a:off x="4548585" y="2312907"/>
            <a:ext cx="3356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C86EBB-DA6B-E635-1B0D-A2652250F012}"/>
              </a:ext>
            </a:extLst>
          </p:cNvPr>
          <p:cNvSpPr/>
          <p:nvPr/>
        </p:nvSpPr>
        <p:spPr>
          <a:xfrm>
            <a:off x="1517980" y="1915345"/>
            <a:ext cx="777240" cy="457200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LABSE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(768)</a:t>
            </a:r>
            <a:endParaRPr lang="en-US" sz="700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E615A46D-039B-545A-89FB-886FA798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124" y="1937491"/>
            <a:ext cx="411480" cy="411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82E412-3C98-5A2B-489E-D71EB22E2BA3}"/>
              </a:ext>
            </a:extLst>
          </p:cNvPr>
          <p:cNvSpPr txBox="1"/>
          <p:nvPr/>
        </p:nvSpPr>
        <p:spPr>
          <a:xfrm>
            <a:off x="688218" y="2368670"/>
            <a:ext cx="67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Fira Sans Condensed Medium" panose="020B0603050000020004" pitchFamily="34" charset="0"/>
              </a:rPr>
              <a:t>Source</a:t>
            </a:r>
          </a:p>
          <a:p>
            <a:r>
              <a:rPr lang="en-GB" sz="1000" dirty="0">
                <a:latin typeface="Fira Sans Condensed Medium" panose="020B0603050000020004" pitchFamily="34" charset="0"/>
              </a:rPr>
              <a:t>Text</a:t>
            </a:r>
            <a:endParaRPr lang="en-US" sz="1000" dirty="0">
              <a:latin typeface="Fira Sans Condensed Medium" panose="020B06030500000200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66F90-6870-8F14-A973-B39DB4CB558C}"/>
              </a:ext>
            </a:extLst>
          </p:cNvPr>
          <p:cNvSpPr/>
          <p:nvPr/>
        </p:nvSpPr>
        <p:spPr>
          <a:xfrm>
            <a:off x="1626595" y="3352749"/>
            <a:ext cx="777240" cy="457200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LABSE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(768)</a:t>
            </a:r>
            <a:endParaRPr lang="en-US" sz="700" dirty="0">
              <a:solidFill>
                <a:schemeClr val="bg1"/>
              </a:solidFill>
              <a:latin typeface="Fira Sans Condensed Medium" panose="020B0603050000020004" pitchFamily="34" charset="0"/>
            </a:endParaRPr>
          </a:p>
        </p:txBody>
      </p:sp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AF68EA72-3B2E-5F8D-9F66-1FBB6E993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76" y="3352749"/>
            <a:ext cx="411480" cy="411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7BB72B-5C0C-3E15-AB34-BB9D868CB8C6}"/>
              </a:ext>
            </a:extLst>
          </p:cNvPr>
          <p:cNvSpPr txBox="1"/>
          <p:nvPr/>
        </p:nvSpPr>
        <p:spPr>
          <a:xfrm>
            <a:off x="676132" y="3764229"/>
            <a:ext cx="67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Fira Sans Condensed Medium" panose="020B0603050000020004" pitchFamily="34" charset="0"/>
              </a:rPr>
              <a:t>Derived</a:t>
            </a:r>
          </a:p>
          <a:p>
            <a:r>
              <a:rPr lang="en-GB" sz="1000" dirty="0">
                <a:latin typeface="Fira Sans Condensed Medium" panose="020B0603050000020004" pitchFamily="34" charset="0"/>
              </a:rPr>
              <a:t>Text</a:t>
            </a:r>
            <a:endParaRPr lang="en-US" sz="1000" dirty="0">
              <a:latin typeface="Fira Sans Condensed Medium" panose="020B060305000002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2F7593-83A6-63D6-19D9-7867CE8AC175}"/>
              </a:ext>
            </a:extLst>
          </p:cNvPr>
          <p:cNvSpPr/>
          <p:nvPr/>
        </p:nvSpPr>
        <p:spPr>
          <a:xfrm>
            <a:off x="4304344" y="1834164"/>
            <a:ext cx="1653209" cy="195158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Condensed Medium" panose="020B0603050000020004" pitchFamily="34" charset="0"/>
              </a:rPr>
              <a:t>Calculate</a:t>
            </a:r>
          </a:p>
          <a:p>
            <a:pPr algn="ctr"/>
            <a:r>
              <a:rPr lang="en-GB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Condensed Medium" panose="020B0603050000020004" pitchFamily="34" charset="0"/>
              </a:rPr>
              <a:t>Cosine </a:t>
            </a:r>
          </a:p>
          <a:p>
            <a:pPr algn="ctr"/>
            <a:r>
              <a:rPr lang="en-GB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Condensed Medium" panose="020B0603050000020004" pitchFamily="34" charset="0"/>
              </a:rPr>
              <a:t>Similarity, Euclidean, Manhattan, Minkowski, Pearson, Spearman, Bray, Jaccard, Hamming, Curtis</a:t>
            </a:r>
            <a:endParaRPr lang="en-US" sz="700" b="1" dirty="0">
              <a:solidFill>
                <a:schemeClr val="tx1">
                  <a:lumMod val="95000"/>
                  <a:lumOff val="5000"/>
                </a:schemeClr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E7CC9F-8C5D-A59F-6C5C-247789842F44}"/>
              </a:ext>
            </a:extLst>
          </p:cNvPr>
          <p:cNvSpPr/>
          <p:nvPr/>
        </p:nvSpPr>
        <p:spPr>
          <a:xfrm>
            <a:off x="6409867" y="2215432"/>
            <a:ext cx="947666" cy="1192826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Train 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Classifier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1CFDAAF-D411-2D30-C1FC-AE40A4AC0D42}"/>
              </a:ext>
            </a:extLst>
          </p:cNvPr>
          <p:cNvSpPr/>
          <p:nvPr/>
        </p:nvSpPr>
        <p:spPr>
          <a:xfrm>
            <a:off x="7966677" y="2239495"/>
            <a:ext cx="884387" cy="119282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Evaluate results </a:t>
            </a:r>
            <a:endParaRPr lang="en-US" sz="700" b="1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7192C3-F68C-27C9-9C6A-FAE57DB3A923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387988" y="2809955"/>
            <a:ext cx="1916356" cy="81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A43E20-1712-7B2D-5022-2F2FE38F6511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2295220" y="2143945"/>
            <a:ext cx="2009124" cy="666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477372-4123-F331-C26D-334E3C02E71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957553" y="2809955"/>
            <a:ext cx="452314" cy="1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7C078B-AE10-B7B3-2494-BDD1BDBD929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57533" y="2803467"/>
            <a:ext cx="609144" cy="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7898CD-F7DA-4BFC-8AAA-BBB085B1E73C}"/>
              </a:ext>
            </a:extLst>
          </p:cNvPr>
          <p:cNvCxnSpPr>
            <a:cxnSpLocks/>
          </p:cNvCxnSpPr>
          <p:nvPr/>
        </p:nvCxnSpPr>
        <p:spPr>
          <a:xfrm flipV="1">
            <a:off x="1152582" y="2142513"/>
            <a:ext cx="299229" cy="4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5D786E-E12D-494F-5D33-ED2237B3729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104456" y="3558489"/>
            <a:ext cx="347355" cy="2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418;p15">
            <a:extLst>
              <a:ext uri="{FF2B5EF4-FFF2-40B4-BE49-F238E27FC236}">
                <a16:creationId xmlns:a16="http://schemas.microsoft.com/office/drawing/2014/main" id="{8C843275-100F-3549-D22B-9D0BE89288E6}"/>
              </a:ext>
            </a:extLst>
          </p:cNvPr>
          <p:cNvSpPr txBox="1"/>
          <p:nvPr/>
        </p:nvSpPr>
        <p:spPr>
          <a:xfrm>
            <a:off x="288315" y="157401"/>
            <a:ext cx="8364899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MLP technique with 11 similarity metrics as features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74472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F9CD94D-7DAB-47D8-84BD-B51CF5E7B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63EDEB3-AFB1-AF9C-415C-60941225FD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5235249"/>
              </p:ext>
            </p:extLst>
          </p:nvPr>
        </p:nvGraphicFramePr>
        <p:xfrm>
          <a:off x="1843446" y="1148084"/>
          <a:ext cx="5958339" cy="386675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150971">
                  <a:extLst>
                    <a:ext uri="{9D8B030D-6E8A-4147-A177-3AD203B41FA5}">
                      <a16:colId xmlns:a16="http://schemas.microsoft.com/office/drawing/2014/main" val="2967770176"/>
                    </a:ext>
                  </a:extLst>
                </a:gridCol>
                <a:gridCol w="2807368">
                  <a:extLst>
                    <a:ext uri="{9D8B030D-6E8A-4147-A177-3AD203B41FA5}">
                      <a16:colId xmlns:a16="http://schemas.microsoft.com/office/drawing/2014/main" val="2452037661"/>
                    </a:ext>
                  </a:extLst>
                </a:gridCol>
              </a:tblGrid>
              <a:tr h="327790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Models - 3 Class (PD, WD, ND)</a:t>
                      </a:r>
                      <a:endParaRPr lang="en-US" sz="1400" kern="1200" dirty="0">
                        <a:solidFill>
                          <a:schemeClr val="bg1"/>
                        </a:solidFill>
                        <a:effectLst/>
                        <a:latin typeface="Fira Sans Condensed Medium" panose="020B06030500000200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658057"/>
                  </a:ext>
                </a:extLst>
              </a:tr>
              <a:tr h="3613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Counter Corpus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79.48 %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4343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1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75.99 %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47207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Language 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72.78 %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80684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5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73.54 %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54007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7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73.73 %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83668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9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72.49 %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277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Afrosiatic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72.52 %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470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Aryan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75.29 %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456564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Germanic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78.03 %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145214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Latin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75.81 %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83028"/>
                  </a:ext>
                </a:extLst>
              </a:tr>
            </a:tbl>
          </a:graphicData>
        </a:graphic>
      </p:graphicFrame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5E85417F-880D-BCAE-27E7-0616841B3E30}"/>
              </a:ext>
            </a:extLst>
          </p:cNvPr>
          <p:cNvSpPr txBox="1"/>
          <p:nvPr/>
        </p:nvSpPr>
        <p:spPr>
          <a:xfrm>
            <a:off x="220301" y="162201"/>
            <a:ext cx="8364899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MLP technique with 11 similarity metrics as features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355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194819A8-4069-6446-4DD3-AB623B03F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967296-9B03-4723-B950-6B0BEE0D7C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5237283"/>
              </p:ext>
            </p:extLst>
          </p:nvPr>
        </p:nvGraphicFramePr>
        <p:xfrm>
          <a:off x="1843446" y="1138252"/>
          <a:ext cx="5958339" cy="38582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150971">
                  <a:extLst>
                    <a:ext uri="{9D8B030D-6E8A-4147-A177-3AD203B41FA5}">
                      <a16:colId xmlns:a16="http://schemas.microsoft.com/office/drawing/2014/main" val="2967770176"/>
                    </a:ext>
                  </a:extLst>
                </a:gridCol>
                <a:gridCol w="2807368">
                  <a:extLst>
                    <a:ext uri="{9D8B030D-6E8A-4147-A177-3AD203B41FA5}">
                      <a16:colId xmlns:a16="http://schemas.microsoft.com/office/drawing/2014/main" val="2452037661"/>
                    </a:ext>
                  </a:extLst>
                </a:gridCol>
              </a:tblGrid>
              <a:tr h="327790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Models - 2 Class (PD, ND)</a:t>
                      </a:r>
                      <a:endParaRPr lang="en-US" sz="1400" kern="1200" dirty="0">
                        <a:solidFill>
                          <a:schemeClr val="bg1"/>
                        </a:solidFill>
                        <a:effectLst/>
                        <a:latin typeface="Fira Sans Condensed Medium" panose="020B06030500000200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effectLst/>
                          <a:latin typeface="Fira Sans Condensed Medium" panose="020B0603050000020004" pitchFamily="34" charset="0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658057"/>
                  </a:ext>
                </a:extLst>
              </a:tr>
              <a:tr h="3529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Counter Corpus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96.13 %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4343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1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95.03 %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47207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</a:rPr>
                        <a:t>Language 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Fira Sans Condensed Medium" panose="020B06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94.38 %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80684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5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93.65 %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54007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7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93.77 %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836688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Language 9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94.66 %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0277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Afrosiatic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94.88 %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4700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Aryan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94.39 %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456564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Germanic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95.61 %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145214"/>
                  </a:ext>
                </a:extLst>
              </a:tr>
              <a:tr h="353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Latin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Fira Sans Condensed Medium" panose="020B06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95.59 %</a:t>
                      </a:r>
                    </a:p>
                  </a:txBody>
                  <a:tcPr marL="34290" marR="342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83028"/>
                  </a:ext>
                </a:extLst>
              </a:tr>
            </a:tbl>
          </a:graphicData>
        </a:graphic>
      </p:graphicFrame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D791487F-95CB-5142-4377-99C2270EC188}"/>
              </a:ext>
            </a:extLst>
          </p:cNvPr>
          <p:cNvSpPr txBox="1"/>
          <p:nvPr/>
        </p:nvSpPr>
        <p:spPr>
          <a:xfrm>
            <a:off x="220301" y="153734"/>
            <a:ext cx="8364899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MLP technique with 11 similarity metrics as features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4180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F89A5D56-D070-2B3A-248F-D9B87689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42EE9599-04C0-C5B7-3D1F-8BEFBEDBE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5217" y="1590001"/>
            <a:ext cx="411480" cy="411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9CDCB-FC16-2E85-BADE-7067B0BEAE19}"/>
              </a:ext>
            </a:extLst>
          </p:cNvPr>
          <p:cNvSpPr txBox="1"/>
          <p:nvPr/>
        </p:nvSpPr>
        <p:spPr>
          <a:xfrm>
            <a:off x="1164311" y="2021180"/>
            <a:ext cx="6785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Fira Sans Condensed Medium" panose="020B0603050000020004" pitchFamily="34" charset="0"/>
              </a:rPr>
              <a:t>Source</a:t>
            </a:r>
          </a:p>
          <a:p>
            <a:r>
              <a:rPr lang="en-GB" sz="1050" dirty="0">
                <a:latin typeface="Fira Sans Condensed Medium" panose="020B0603050000020004" pitchFamily="34" charset="0"/>
              </a:rPr>
              <a:t>Text</a:t>
            </a:r>
            <a:endParaRPr lang="en-US" sz="1050" dirty="0">
              <a:latin typeface="Fira Sans Condensed Medium" panose="020B0603050000020004" pitchFamily="34" charset="0"/>
            </a:endParaRPr>
          </a:p>
        </p:txBody>
      </p:sp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0E211E99-31E1-212F-E439-45C96E7F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069" y="3005259"/>
            <a:ext cx="411480" cy="411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4D3D69-06B9-25FC-9915-FCF9FA500F45}"/>
              </a:ext>
            </a:extLst>
          </p:cNvPr>
          <p:cNvSpPr txBox="1"/>
          <p:nvPr/>
        </p:nvSpPr>
        <p:spPr>
          <a:xfrm>
            <a:off x="1152225" y="3416739"/>
            <a:ext cx="6785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Fira Sans Condensed Medium" panose="020B0603050000020004" pitchFamily="34" charset="0"/>
              </a:rPr>
              <a:t>Derived</a:t>
            </a:r>
          </a:p>
          <a:p>
            <a:r>
              <a:rPr lang="en-GB" sz="1050" dirty="0">
                <a:latin typeface="Fira Sans Condensed Medium" panose="020B0603050000020004" pitchFamily="34" charset="0"/>
              </a:rPr>
              <a:t>Text</a:t>
            </a:r>
            <a:endParaRPr lang="en-US" sz="1050" dirty="0">
              <a:latin typeface="Fira Sans Condensed Medium" panose="020B060305000002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3E60C9-FA63-83D0-1D70-D8975B9CD301}"/>
              </a:ext>
            </a:extLst>
          </p:cNvPr>
          <p:cNvSpPr/>
          <p:nvPr/>
        </p:nvSpPr>
        <p:spPr>
          <a:xfrm>
            <a:off x="2725289" y="1522927"/>
            <a:ext cx="1653209" cy="209386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Prompt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+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(Source Text 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+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 Derived Text)</a:t>
            </a:r>
            <a:endParaRPr lang="en-US" sz="800" b="1" dirty="0">
              <a:solidFill>
                <a:schemeClr val="tx1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00DD73-CD98-83D0-CB28-8CAFED1C418A}"/>
              </a:ext>
            </a:extLst>
          </p:cNvPr>
          <p:cNvSpPr/>
          <p:nvPr/>
        </p:nvSpPr>
        <p:spPr>
          <a:xfrm>
            <a:off x="5336580" y="1957505"/>
            <a:ext cx="947666" cy="11928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LLM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3CD1FF-A4ED-2019-519E-81A3CAAFDAD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378498" y="2553918"/>
            <a:ext cx="958082" cy="15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70AA7C-4B41-F0F2-A679-66EACA162DB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284246" y="2545540"/>
            <a:ext cx="609144" cy="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E68902-EA30-1659-F284-3A945AAB6629}"/>
              </a:ext>
            </a:extLst>
          </p:cNvPr>
          <p:cNvCxnSpPr>
            <a:cxnSpLocks/>
          </p:cNvCxnSpPr>
          <p:nvPr/>
        </p:nvCxnSpPr>
        <p:spPr>
          <a:xfrm flipV="1">
            <a:off x="1628675" y="1795741"/>
            <a:ext cx="1096614" cy="3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87BE08-F9BE-C9EE-CB69-6AA8E39D27F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580549" y="3210999"/>
            <a:ext cx="11447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418;p15">
            <a:extLst>
              <a:ext uri="{FF2B5EF4-FFF2-40B4-BE49-F238E27FC236}">
                <a16:creationId xmlns:a16="http://schemas.microsoft.com/office/drawing/2014/main" id="{2F090F43-8794-3F5B-75A2-A830F65FC669}"/>
              </a:ext>
            </a:extLst>
          </p:cNvPr>
          <p:cNvSpPr txBox="1"/>
          <p:nvPr/>
        </p:nvSpPr>
        <p:spPr>
          <a:xfrm>
            <a:off x="220301" y="162201"/>
            <a:ext cx="8364899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b="1" dirty="0">
                <a:latin typeface="Fira Sans SemiBold" panose="020B0603050000020004" pitchFamily="34" charset="0"/>
                <a:ea typeface="Fira Sans Medium"/>
                <a:cs typeface="Fira Sans Medium"/>
                <a:sym typeface="Fira Sans Medium"/>
              </a:rPr>
              <a:t>Using SOTA LLM’s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1CE9E0-6360-97E5-5B2A-BFF0B88FF886}"/>
              </a:ext>
            </a:extLst>
          </p:cNvPr>
          <p:cNvSpPr/>
          <p:nvPr/>
        </p:nvSpPr>
        <p:spPr>
          <a:xfrm>
            <a:off x="6893390" y="1928640"/>
            <a:ext cx="1109600" cy="125055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Evaluate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284292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07A8622C-E827-8A04-70F2-2FAA8442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106AEA82-C453-3FC3-1457-D2B2C6DA5FED}"/>
              </a:ext>
            </a:extLst>
          </p:cNvPr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Using SOTA LLM’s</a:t>
            </a:r>
          </a:p>
        </p:txBody>
      </p:sp>
      <p:grpSp>
        <p:nvGrpSpPr>
          <p:cNvPr id="3" name="Google Shape;204;p24">
            <a:extLst>
              <a:ext uri="{FF2B5EF4-FFF2-40B4-BE49-F238E27FC236}">
                <a16:creationId xmlns:a16="http://schemas.microsoft.com/office/drawing/2014/main" id="{F7B0F991-AFBA-E1DC-CB33-EAC3648E9611}"/>
              </a:ext>
            </a:extLst>
          </p:cNvPr>
          <p:cNvGrpSpPr/>
          <p:nvPr/>
        </p:nvGrpSpPr>
        <p:grpSpPr>
          <a:xfrm>
            <a:off x="526906" y="1087187"/>
            <a:ext cx="564475" cy="554800"/>
            <a:chOff x="0" y="-38100"/>
            <a:chExt cx="1462883" cy="1480393"/>
          </a:xfrm>
        </p:grpSpPr>
        <p:sp>
          <p:nvSpPr>
            <p:cNvPr id="4" name="Google Shape;205;p24">
              <a:extLst>
                <a:ext uri="{FF2B5EF4-FFF2-40B4-BE49-F238E27FC236}">
                  <a16:creationId xmlns:a16="http://schemas.microsoft.com/office/drawing/2014/main" id="{9679230D-A27F-A6E2-B106-E66559F8BB8A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Google Shape;206;p24">
              <a:extLst>
                <a:ext uri="{FF2B5EF4-FFF2-40B4-BE49-F238E27FC236}">
                  <a16:creationId xmlns:a16="http://schemas.microsoft.com/office/drawing/2014/main" id="{AA8E3AFA-B156-5848-39D3-5518C67F1F15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CF3C3145-96F8-0299-6644-FCF44B162584}"/>
              </a:ext>
            </a:extLst>
          </p:cNvPr>
          <p:cNvSpPr txBox="1"/>
          <p:nvPr/>
        </p:nvSpPr>
        <p:spPr>
          <a:xfrm>
            <a:off x="677367" y="1038677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7" name="Google Shape;204;p24">
            <a:extLst>
              <a:ext uri="{FF2B5EF4-FFF2-40B4-BE49-F238E27FC236}">
                <a16:creationId xmlns:a16="http://schemas.microsoft.com/office/drawing/2014/main" id="{577DCABC-36F9-257E-2BA9-6E02934D12F7}"/>
              </a:ext>
            </a:extLst>
          </p:cNvPr>
          <p:cNvGrpSpPr/>
          <p:nvPr/>
        </p:nvGrpSpPr>
        <p:grpSpPr>
          <a:xfrm>
            <a:off x="546570" y="2305895"/>
            <a:ext cx="564475" cy="554800"/>
            <a:chOff x="0" y="-38100"/>
            <a:chExt cx="1462883" cy="1480393"/>
          </a:xfrm>
        </p:grpSpPr>
        <p:sp>
          <p:nvSpPr>
            <p:cNvPr id="8" name="Google Shape;205;p24">
              <a:extLst>
                <a:ext uri="{FF2B5EF4-FFF2-40B4-BE49-F238E27FC236}">
                  <a16:creationId xmlns:a16="http://schemas.microsoft.com/office/drawing/2014/main" id="{435128BA-79B2-56EA-AFF2-F1F26A1EE759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Google Shape;206;p24">
              <a:extLst>
                <a:ext uri="{FF2B5EF4-FFF2-40B4-BE49-F238E27FC236}">
                  <a16:creationId xmlns:a16="http://schemas.microsoft.com/office/drawing/2014/main" id="{85E98CEF-8343-D8A8-4BCA-FF0FB2E15DD2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69864162-A133-9DB4-2FC3-52735EDB5289}"/>
              </a:ext>
            </a:extLst>
          </p:cNvPr>
          <p:cNvSpPr txBox="1"/>
          <p:nvPr/>
        </p:nvSpPr>
        <p:spPr>
          <a:xfrm>
            <a:off x="697031" y="2257385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304559-B873-17FA-543D-E9D23E16A7C0}"/>
              </a:ext>
            </a:extLst>
          </p:cNvPr>
          <p:cNvSpPr txBox="1"/>
          <p:nvPr/>
        </p:nvSpPr>
        <p:spPr>
          <a:xfrm>
            <a:off x="1091381" y="1095908"/>
            <a:ext cx="7525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We conducted a one-shot test in February 2025 using advanced LLMs such as GPT-4o and DeepSeek. Since their knowledge cutoffs were before that date, the results were limited.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7551F6-F544-6744-A093-7CE89001BDAF}"/>
              </a:ext>
            </a:extLst>
          </p:cNvPr>
          <p:cNvSpPr txBox="1"/>
          <p:nvPr/>
        </p:nvSpPr>
        <p:spPr>
          <a:xfrm>
            <a:off x="1111045" y="2044686"/>
            <a:ext cx="73555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Fira Sans Condensed Medium" panose="020B0603050000020004" pitchFamily="34" charset="0"/>
            </a:endParaRPr>
          </a:p>
          <a:p>
            <a:r>
              <a:rPr lang="en-US" sz="1600" dirty="0">
                <a:latin typeface="Fira Sans Condensed Medium" panose="020B0603050000020004" pitchFamily="34" charset="0"/>
              </a:rPr>
              <a:t>Both models performed poorly on Urdu Text Reuse detection, with F1-scores below 60%. This highlights their limitations in handling Urdu's linguistic complexity and the need for models specifically fine-tuned for low-resource languages.</a:t>
            </a:r>
          </a:p>
        </p:txBody>
      </p:sp>
    </p:spTree>
    <p:extLst>
      <p:ext uri="{BB962C8B-B14F-4D97-AF65-F5344CB8AC3E}">
        <p14:creationId xmlns:p14="http://schemas.microsoft.com/office/powerpoint/2010/main" val="2422065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A60E553F-4A57-C34A-E793-DBCE1359D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ABA9A6D3-C0F4-38D6-BF99-83DB1D560C96}"/>
              </a:ext>
            </a:extLst>
          </p:cNvPr>
          <p:cNvSpPr txBox="1"/>
          <p:nvPr/>
        </p:nvSpPr>
        <p:spPr>
          <a:xfrm>
            <a:off x="220301" y="153734"/>
            <a:ext cx="8364899" cy="9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Condensed Medium" panose="020B0603050000020004" pitchFamily="34" charset="0"/>
              </a:rPr>
              <a:t>Results summary</a:t>
            </a:r>
            <a:endParaRPr sz="2800" b="1" dirty="0">
              <a:latin typeface="Fira Sans Condensed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5DFBA-D114-0B4D-D526-4D7EF1AB59C2}"/>
              </a:ext>
            </a:extLst>
          </p:cNvPr>
          <p:cNvSpPr txBox="1"/>
          <p:nvPr/>
        </p:nvSpPr>
        <p:spPr>
          <a:xfrm>
            <a:off x="700238" y="1085604"/>
            <a:ext cx="7743524" cy="107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Approach: </a:t>
            </a:r>
            <a:r>
              <a:rPr lang="en-US" sz="15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ML Technique with LABSE transformer and Cosine similarity</a:t>
            </a:r>
          </a:p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Classifiers: </a:t>
            </a:r>
            <a:r>
              <a:rPr lang="en-US" sz="15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KNN, SVM, Random Forest, Decision Tree</a:t>
            </a:r>
          </a:p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B06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F1-Score (3-Class): </a:t>
            </a:r>
            <a:r>
              <a:rPr lang="en-US" sz="1500" dirty="0">
                <a:solidFill>
                  <a:schemeClr val="tx1"/>
                </a:solidFill>
                <a:latin typeface="Fira Sans Condensed Medium" panose="020B06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51.23%</a:t>
            </a:r>
          </a:p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B06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F1-Score (2-Class): </a:t>
            </a:r>
            <a:r>
              <a:rPr lang="en-US" sz="1500" dirty="0">
                <a:solidFill>
                  <a:schemeClr val="tx1"/>
                </a:solidFill>
                <a:latin typeface="Fira Sans Condensed Medium" panose="020B06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60.80%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E03EE-CD4C-EE1A-63E6-9E323784DD3B}"/>
              </a:ext>
            </a:extLst>
          </p:cNvPr>
          <p:cNvSpPr txBox="1"/>
          <p:nvPr/>
        </p:nvSpPr>
        <p:spPr>
          <a:xfrm>
            <a:off x="700238" y="2494144"/>
            <a:ext cx="7743524" cy="826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F0502020204030204" pitchFamily="34" charset="0"/>
              </a:rPr>
              <a:t>Approach: </a:t>
            </a:r>
            <a:r>
              <a:rPr lang="en-US" sz="1500" dirty="0">
                <a:solidFill>
                  <a:schemeClr val="tx1"/>
                </a:solidFill>
                <a:latin typeface="Fira Sans Condensed Medium" panose="020F0502020204030204" pitchFamily="34" charset="0"/>
              </a:rPr>
              <a:t>Hybrid Approach using CNN+LSTM</a:t>
            </a:r>
          </a:p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F0502020204030204" pitchFamily="34" charset="0"/>
              </a:rPr>
              <a:t>Classifiers: </a:t>
            </a:r>
            <a:r>
              <a:rPr lang="en-US" sz="1500" dirty="0">
                <a:solidFill>
                  <a:schemeClr val="tx1"/>
                </a:solidFill>
                <a:latin typeface="Fira Sans Condensed Medium" panose="020F0502020204030204" pitchFamily="34" charset="0"/>
              </a:rPr>
              <a:t>ANN layers</a:t>
            </a:r>
          </a:p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F1-Score (3-Class): </a:t>
            </a:r>
            <a:r>
              <a:rPr lang="en-US" sz="1500" dirty="0">
                <a:solidFill>
                  <a:schemeClr val="tx1"/>
                </a:solidFill>
                <a:latin typeface="Fira Sans Condensed Medium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48.76%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91D1E-84E8-6121-A5F6-8D84787A0972}"/>
              </a:ext>
            </a:extLst>
          </p:cNvPr>
          <p:cNvSpPr txBox="1"/>
          <p:nvPr/>
        </p:nvSpPr>
        <p:spPr>
          <a:xfrm>
            <a:off x="700238" y="3654357"/>
            <a:ext cx="7743524" cy="107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Approach: </a:t>
            </a:r>
            <a:r>
              <a:rPr lang="en-US" sz="15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MLP technique with 11 similarity metrics as features</a:t>
            </a:r>
          </a:p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Classifiers: </a:t>
            </a:r>
            <a:r>
              <a:rPr lang="en-US" sz="1500" dirty="0">
                <a:solidFill>
                  <a:schemeClr val="tx1"/>
                </a:solidFill>
                <a:latin typeface="Fira Sans Condensed Medium" panose="020B0603050000020004" pitchFamily="34" charset="0"/>
              </a:rPr>
              <a:t>Multilayer perceptron</a:t>
            </a:r>
          </a:p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B06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F1-Score (3-Class): </a:t>
            </a:r>
            <a:r>
              <a:rPr lang="en-US" sz="1500" dirty="0">
                <a:solidFill>
                  <a:schemeClr val="tx1"/>
                </a:solidFill>
                <a:latin typeface="Fira Sans Condensed Medium" panose="020B06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79.48%</a:t>
            </a:r>
          </a:p>
          <a:p>
            <a:pPr>
              <a:lnSpc>
                <a:spcPct val="107000"/>
              </a:lnSpc>
            </a:pPr>
            <a:r>
              <a:rPr lang="en-US" sz="1500" b="1" dirty="0">
                <a:solidFill>
                  <a:schemeClr val="tx1"/>
                </a:solidFill>
                <a:latin typeface="Fira Sans Condensed Medium" panose="020B06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F1-Score (2-Class): </a:t>
            </a:r>
            <a:r>
              <a:rPr lang="en-US" sz="1500" dirty="0">
                <a:solidFill>
                  <a:schemeClr val="tx1"/>
                </a:solidFill>
                <a:latin typeface="Fira Sans Condensed Medium" panose="020B06030500000200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96.13%</a:t>
            </a:r>
          </a:p>
        </p:txBody>
      </p:sp>
    </p:spTree>
    <p:extLst>
      <p:ext uri="{BB962C8B-B14F-4D97-AF65-F5344CB8AC3E}">
        <p14:creationId xmlns:p14="http://schemas.microsoft.com/office/powerpoint/2010/main" val="533715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8"/>
          <p:cNvSpPr/>
          <p:nvPr/>
        </p:nvSpPr>
        <p:spPr>
          <a:xfrm>
            <a:off x="3346102" y="2061883"/>
            <a:ext cx="2458107" cy="1477419"/>
          </a:xfrm>
          <a:custGeom>
            <a:avLst/>
            <a:gdLst/>
            <a:ahLst/>
            <a:cxnLst/>
            <a:rect l="l" t="t" r="r" b="b"/>
            <a:pathLst>
              <a:path w="86204" h="51812" extrusionOk="0">
                <a:moveTo>
                  <a:pt x="1995" y="1"/>
                </a:moveTo>
                <a:cubicBezTo>
                  <a:pt x="887" y="1"/>
                  <a:pt x="0" y="919"/>
                  <a:pt x="0" y="2028"/>
                </a:cubicBezTo>
                <a:lnTo>
                  <a:pt x="0" y="49784"/>
                </a:lnTo>
                <a:cubicBezTo>
                  <a:pt x="0" y="50925"/>
                  <a:pt x="887" y="51811"/>
                  <a:pt x="1995" y="51811"/>
                </a:cubicBezTo>
                <a:lnTo>
                  <a:pt x="84208" y="51811"/>
                </a:lnTo>
                <a:cubicBezTo>
                  <a:pt x="85317" y="51811"/>
                  <a:pt x="86203" y="50925"/>
                  <a:pt x="86203" y="49784"/>
                </a:cubicBezTo>
                <a:lnTo>
                  <a:pt x="86203" y="2028"/>
                </a:lnTo>
                <a:cubicBezTo>
                  <a:pt x="86203" y="919"/>
                  <a:pt x="85317" y="1"/>
                  <a:pt x="8420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28"/>
          <p:cNvSpPr/>
          <p:nvPr/>
        </p:nvSpPr>
        <p:spPr>
          <a:xfrm>
            <a:off x="3256679" y="3539274"/>
            <a:ext cx="2636924" cy="173400"/>
          </a:xfrm>
          <a:custGeom>
            <a:avLst/>
            <a:gdLst/>
            <a:ahLst/>
            <a:cxnLst/>
            <a:rect l="l" t="t" r="r" b="b"/>
            <a:pathLst>
              <a:path w="92475" h="6081" extrusionOk="0">
                <a:moveTo>
                  <a:pt x="951" y="0"/>
                </a:moveTo>
                <a:cubicBezTo>
                  <a:pt x="413" y="0"/>
                  <a:pt x="1" y="412"/>
                  <a:pt x="1" y="950"/>
                </a:cubicBezTo>
                <a:cubicBezTo>
                  <a:pt x="1" y="3769"/>
                  <a:pt x="2281" y="6081"/>
                  <a:pt x="5131" y="6081"/>
                </a:cubicBezTo>
                <a:lnTo>
                  <a:pt x="87344" y="6081"/>
                </a:lnTo>
                <a:cubicBezTo>
                  <a:pt x="90194" y="6081"/>
                  <a:pt x="92475" y="3769"/>
                  <a:pt x="92475" y="950"/>
                </a:cubicBezTo>
                <a:cubicBezTo>
                  <a:pt x="92475" y="412"/>
                  <a:pt x="92063" y="0"/>
                  <a:pt x="91525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28"/>
          <p:cNvSpPr/>
          <p:nvPr/>
        </p:nvSpPr>
        <p:spPr>
          <a:xfrm>
            <a:off x="3412028" y="2130519"/>
            <a:ext cx="2326254" cy="1341061"/>
          </a:xfrm>
          <a:custGeom>
            <a:avLst/>
            <a:gdLst/>
            <a:ahLst/>
            <a:cxnLst/>
            <a:rect l="l" t="t" r="r" b="b"/>
            <a:pathLst>
              <a:path w="81580" h="47030" extrusionOk="0">
                <a:moveTo>
                  <a:pt x="982" y="1"/>
                </a:moveTo>
                <a:cubicBezTo>
                  <a:pt x="443" y="1"/>
                  <a:pt x="0" y="412"/>
                  <a:pt x="0" y="983"/>
                </a:cubicBezTo>
                <a:lnTo>
                  <a:pt x="0" y="46047"/>
                </a:lnTo>
                <a:cubicBezTo>
                  <a:pt x="0" y="46586"/>
                  <a:pt x="443" y="47029"/>
                  <a:pt x="982" y="47029"/>
                </a:cubicBezTo>
                <a:lnTo>
                  <a:pt x="80598" y="47029"/>
                </a:lnTo>
                <a:cubicBezTo>
                  <a:pt x="81136" y="47029"/>
                  <a:pt x="81580" y="46586"/>
                  <a:pt x="81580" y="46047"/>
                </a:cubicBezTo>
                <a:lnTo>
                  <a:pt x="81580" y="983"/>
                </a:lnTo>
                <a:cubicBezTo>
                  <a:pt x="81580" y="412"/>
                  <a:pt x="81136" y="1"/>
                  <a:pt x="805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0" name="Google Shape;2380;p28"/>
          <p:cNvSpPr/>
          <p:nvPr/>
        </p:nvSpPr>
        <p:spPr>
          <a:xfrm>
            <a:off x="5997426" y="1481745"/>
            <a:ext cx="802840" cy="743785"/>
          </a:xfrm>
          <a:custGeom>
            <a:avLst/>
            <a:gdLst/>
            <a:ahLst/>
            <a:cxnLst/>
            <a:rect l="l" t="t" r="r" b="b"/>
            <a:pathLst>
              <a:path w="28155" h="26084" extrusionOk="0">
                <a:moveTo>
                  <a:pt x="14012" y="0"/>
                </a:moveTo>
                <a:cubicBezTo>
                  <a:pt x="7813" y="0"/>
                  <a:pt x="2336" y="4461"/>
                  <a:pt x="1236" y="10782"/>
                </a:cubicBezTo>
                <a:cubicBezTo>
                  <a:pt x="1" y="17876"/>
                  <a:pt x="4719" y="24621"/>
                  <a:pt x="11813" y="25888"/>
                </a:cubicBezTo>
                <a:cubicBezTo>
                  <a:pt x="12570" y="26020"/>
                  <a:pt x="13322" y="26083"/>
                  <a:pt x="14065" y="26083"/>
                </a:cubicBezTo>
                <a:cubicBezTo>
                  <a:pt x="20289" y="26083"/>
                  <a:pt x="25816" y="21616"/>
                  <a:pt x="26919" y="15279"/>
                </a:cubicBezTo>
                <a:cubicBezTo>
                  <a:pt x="28154" y="8185"/>
                  <a:pt x="23404" y="1440"/>
                  <a:pt x="16310" y="205"/>
                </a:cubicBezTo>
                <a:cubicBezTo>
                  <a:pt x="15538" y="67"/>
                  <a:pt x="14770" y="0"/>
                  <a:pt x="14012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6" name="Google Shape;2386;p28"/>
          <p:cNvSpPr/>
          <p:nvPr/>
        </p:nvSpPr>
        <p:spPr>
          <a:xfrm>
            <a:off x="6246676" y="2788844"/>
            <a:ext cx="318798" cy="238414"/>
          </a:xfrm>
          <a:custGeom>
            <a:avLst/>
            <a:gdLst/>
            <a:ahLst/>
            <a:cxnLst/>
            <a:rect l="l" t="t" r="r" b="b"/>
            <a:pathLst>
              <a:path w="11180" h="8361" extrusionOk="0">
                <a:moveTo>
                  <a:pt x="5574" y="0"/>
                </a:moveTo>
                <a:cubicBezTo>
                  <a:pt x="3452" y="0"/>
                  <a:pt x="2629" y="1235"/>
                  <a:pt x="2375" y="2154"/>
                </a:cubicBezTo>
                <a:cubicBezTo>
                  <a:pt x="1330" y="2439"/>
                  <a:pt x="0" y="3294"/>
                  <a:pt x="0" y="5067"/>
                </a:cubicBezTo>
                <a:cubicBezTo>
                  <a:pt x="0" y="7696"/>
                  <a:pt x="2502" y="8361"/>
                  <a:pt x="3801" y="8361"/>
                </a:cubicBezTo>
                <a:lnTo>
                  <a:pt x="4054" y="8361"/>
                </a:lnTo>
                <a:lnTo>
                  <a:pt x="4054" y="7601"/>
                </a:lnTo>
                <a:lnTo>
                  <a:pt x="3801" y="7601"/>
                </a:lnTo>
                <a:cubicBezTo>
                  <a:pt x="3801" y="7601"/>
                  <a:pt x="760" y="7601"/>
                  <a:pt x="760" y="5067"/>
                </a:cubicBezTo>
                <a:cubicBezTo>
                  <a:pt x="760" y="3041"/>
                  <a:pt x="3040" y="2787"/>
                  <a:pt x="3040" y="2787"/>
                </a:cubicBezTo>
                <a:cubicBezTo>
                  <a:pt x="3040" y="2787"/>
                  <a:pt x="3040" y="760"/>
                  <a:pt x="5574" y="760"/>
                </a:cubicBezTo>
                <a:cubicBezTo>
                  <a:pt x="8139" y="760"/>
                  <a:pt x="8393" y="3801"/>
                  <a:pt x="8393" y="3801"/>
                </a:cubicBezTo>
                <a:lnTo>
                  <a:pt x="8583" y="3801"/>
                </a:lnTo>
                <a:cubicBezTo>
                  <a:pt x="9121" y="3801"/>
                  <a:pt x="10419" y="3959"/>
                  <a:pt x="10419" y="5574"/>
                </a:cubicBezTo>
                <a:cubicBezTo>
                  <a:pt x="10419" y="7601"/>
                  <a:pt x="7347" y="7601"/>
                  <a:pt x="7347" y="7601"/>
                </a:cubicBezTo>
                <a:lnTo>
                  <a:pt x="6841" y="7601"/>
                </a:lnTo>
                <a:lnTo>
                  <a:pt x="6841" y="8361"/>
                </a:lnTo>
                <a:lnTo>
                  <a:pt x="7347" y="8361"/>
                </a:lnTo>
                <a:cubicBezTo>
                  <a:pt x="8678" y="8361"/>
                  <a:pt x="11179" y="7791"/>
                  <a:pt x="11179" y="5574"/>
                </a:cubicBezTo>
                <a:cubicBezTo>
                  <a:pt x="11179" y="3927"/>
                  <a:pt x="10103" y="3199"/>
                  <a:pt x="9026" y="3072"/>
                </a:cubicBezTo>
                <a:cubicBezTo>
                  <a:pt x="8709" y="1742"/>
                  <a:pt x="7759" y="0"/>
                  <a:pt x="55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28"/>
          <p:cNvSpPr/>
          <p:nvPr/>
        </p:nvSpPr>
        <p:spPr>
          <a:xfrm>
            <a:off x="6391161" y="3049814"/>
            <a:ext cx="21700" cy="18107"/>
          </a:xfrm>
          <a:custGeom>
            <a:avLst/>
            <a:gdLst/>
            <a:ahLst/>
            <a:cxnLst/>
            <a:rect l="l" t="t" r="r" b="b"/>
            <a:pathLst>
              <a:path w="761" h="635" extrusionOk="0">
                <a:moveTo>
                  <a:pt x="0" y="1"/>
                </a:moveTo>
                <a:lnTo>
                  <a:pt x="0" y="254"/>
                </a:lnTo>
                <a:cubicBezTo>
                  <a:pt x="0" y="444"/>
                  <a:pt x="190" y="634"/>
                  <a:pt x="380" y="634"/>
                </a:cubicBezTo>
                <a:cubicBezTo>
                  <a:pt x="602" y="634"/>
                  <a:pt x="760" y="444"/>
                  <a:pt x="760" y="254"/>
                </a:cubicBezTo>
                <a:lnTo>
                  <a:pt x="7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28"/>
          <p:cNvSpPr/>
          <p:nvPr/>
        </p:nvSpPr>
        <p:spPr>
          <a:xfrm>
            <a:off x="6391161" y="3027230"/>
            <a:ext cx="21700" cy="21728"/>
          </a:xfrm>
          <a:custGeom>
            <a:avLst/>
            <a:gdLst/>
            <a:ahLst/>
            <a:cxnLst/>
            <a:rect l="l" t="t" r="r" b="b"/>
            <a:pathLst>
              <a:path w="761" h="762" extrusionOk="0">
                <a:moveTo>
                  <a:pt x="0" y="1"/>
                </a:moveTo>
                <a:lnTo>
                  <a:pt x="0" y="761"/>
                </a:lnTo>
                <a:lnTo>
                  <a:pt x="760" y="761"/>
                </a:lnTo>
                <a:lnTo>
                  <a:pt x="7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28"/>
          <p:cNvSpPr/>
          <p:nvPr/>
        </p:nvSpPr>
        <p:spPr>
          <a:xfrm>
            <a:off x="6391161" y="2983887"/>
            <a:ext cx="21700" cy="21700"/>
          </a:xfrm>
          <a:custGeom>
            <a:avLst/>
            <a:gdLst/>
            <a:ahLst/>
            <a:cxnLst/>
            <a:rect l="l" t="t" r="r" b="b"/>
            <a:pathLst>
              <a:path w="761" h="761" extrusionOk="0">
                <a:moveTo>
                  <a:pt x="0" y="1"/>
                </a:moveTo>
                <a:lnTo>
                  <a:pt x="0" y="761"/>
                </a:lnTo>
                <a:lnTo>
                  <a:pt x="760" y="761"/>
                </a:lnTo>
                <a:lnTo>
                  <a:pt x="7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28"/>
          <p:cNvSpPr/>
          <p:nvPr/>
        </p:nvSpPr>
        <p:spPr>
          <a:xfrm>
            <a:off x="6391161" y="3005558"/>
            <a:ext cx="21700" cy="21700"/>
          </a:xfrm>
          <a:custGeom>
            <a:avLst/>
            <a:gdLst/>
            <a:ahLst/>
            <a:cxnLst/>
            <a:rect l="l" t="t" r="r" b="b"/>
            <a:pathLst>
              <a:path w="761" h="761" extrusionOk="0">
                <a:moveTo>
                  <a:pt x="0" y="1"/>
                </a:moveTo>
                <a:lnTo>
                  <a:pt x="0" y="761"/>
                </a:lnTo>
                <a:lnTo>
                  <a:pt x="760" y="761"/>
                </a:lnTo>
                <a:lnTo>
                  <a:pt x="7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28"/>
          <p:cNvSpPr/>
          <p:nvPr/>
        </p:nvSpPr>
        <p:spPr>
          <a:xfrm>
            <a:off x="6343285" y="2866177"/>
            <a:ext cx="120134" cy="117738"/>
          </a:xfrm>
          <a:custGeom>
            <a:avLst/>
            <a:gdLst/>
            <a:ahLst/>
            <a:cxnLst/>
            <a:rect l="l" t="t" r="r" b="b"/>
            <a:pathLst>
              <a:path w="4213" h="4129" extrusionOk="0">
                <a:moveTo>
                  <a:pt x="2065" y="1"/>
                </a:moveTo>
                <a:cubicBezTo>
                  <a:pt x="1970" y="1"/>
                  <a:pt x="1879" y="42"/>
                  <a:pt x="1806" y="139"/>
                </a:cubicBezTo>
                <a:lnTo>
                  <a:pt x="159" y="1817"/>
                </a:lnTo>
                <a:cubicBezTo>
                  <a:pt x="1" y="1944"/>
                  <a:pt x="1" y="2197"/>
                  <a:pt x="159" y="2355"/>
                </a:cubicBezTo>
                <a:cubicBezTo>
                  <a:pt x="238" y="2419"/>
                  <a:pt x="333" y="2450"/>
                  <a:pt x="428" y="2450"/>
                </a:cubicBezTo>
                <a:cubicBezTo>
                  <a:pt x="523" y="2450"/>
                  <a:pt x="618" y="2419"/>
                  <a:pt x="698" y="2355"/>
                </a:cubicBezTo>
                <a:lnTo>
                  <a:pt x="1679" y="1310"/>
                </a:lnTo>
                <a:lnTo>
                  <a:pt x="1679" y="4129"/>
                </a:lnTo>
                <a:lnTo>
                  <a:pt x="2439" y="4129"/>
                </a:lnTo>
                <a:lnTo>
                  <a:pt x="2439" y="1152"/>
                </a:lnTo>
                <a:lnTo>
                  <a:pt x="3484" y="2292"/>
                </a:lnTo>
                <a:cubicBezTo>
                  <a:pt x="3579" y="2387"/>
                  <a:pt x="3674" y="2419"/>
                  <a:pt x="3769" y="2419"/>
                </a:cubicBezTo>
                <a:cubicBezTo>
                  <a:pt x="3864" y="2419"/>
                  <a:pt x="3959" y="2387"/>
                  <a:pt x="4023" y="2324"/>
                </a:cubicBezTo>
                <a:cubicBezTo>
                  <a:pt x="4213" y="2165"/>
                  <a:pt x="4213" y="1944"/>
                  <a:pt x="4054" y="1785"/>
                </a:cubicBezTo>
                <a:lnTo>
                  <a:pt x="2534" y="139"/>
                </a:lnTo>
                <a:cubicBezTo>
                  <a:pt x="2462" y="42"/>
                  <a:pt x="2352" y="1"/>
                  <a:pt x="2248" y="1"/>
                </a:cubicBezTo>
                <a:cubicBezTo>
                  <a:pt x="2216" y="1"/>
                  <a:pt x="2184" y="4"/>
                  <a:pt x="2154" y="12"/>
                </a:cubicBezTo>
                <a:cubicBezTo>
                  <a:pt x="2124" y="4"/>
                  <a:pt x="2095" y="1"/>
                  <a:pt x="20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28"/>
          <p:cNvSpPr/>
          <p:nvPr/>
        </p:nvSpPr>
        <p:spPr>
          <a:xfrm>
            <a:off x="5997426" y="3627585"/>
            <a:ext cx="802840" cy="743557"/>
          </a:xfrm>
          <a:custGeom>
            <a:avLst/>
            <a:gdLst/>
            <a:ahLst/>
            <a:cxnLst/>
            <a:rect l="l" t="t" r="r" b="b"/>
            <a:pathLst>
              <a:path w="28155" h="26076" extrusionOk="0">
                <a:moveTo>
                  <a:pt x="14048" y="0"/>
                </a:moveTo>
                <a:cubicBezTo>
                  <a:pt x="7834" y="0"/>
                  <a:pt x="2338" y="4441"/>
                  <a:pt x="1236" y="10774"/>
                </a:cubicBezTo>
                <a:cubicBezTo>
                  <a:pt x="1" y="17868"/>
                  <a:pt x="4719" y="24645"/>
                  <a:pt x="11813" y="25880"/>
                </a:cubicBezTo>
                <a:cubicBezTo>
                  <a:pt x="12570" y="26012"/>
                  <a:pt x="13322" y="26076"/>
                  <a:pt x="14065" y="26076"/>
                </a:cubicBezTo>
                <a:cubicBezTo>
                  <a:pt x="20289" y="26076"/>
                  <a:pt x="25816" y="21609"/>
                  <a:pt x="26919" y="15271"/>
                </a:cubicBezTo>
                <a:cubicBezTo>
                  <a:pt x="28154" y="8177"/>
                  <a:pt x="23404" y="1432"/>
                  <a:pt x="16310" y="197"/>
                </a:cubicBezTo>
                <a:cubicBezTo>
                  <a:pt x="15550" y="64"/>
                  <a:pt x="14794" y="0"/>
                  <a:pt x="1404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28"/>
          <p:cNvSpPr/>
          <p:nvPr/>
        </p:nvSpPr>
        <p:spPr>
          <a:xfrm>
            <a:off x="2343714" y="1481460"/>
            <a:ext cx="815472" cy="743700"/>
          </a:xfrm>
          <a:custGeom>
            <a:avLst/>
            <a:gdLst/>
            <a:ahLst/>
            <a:cxnLst/>
            <a:rect l="l" t="t" r="r" b="b"/>
            <a:pathLst>
              <a:path w="28598" h="26081" extrusionOk="0">
                <a:moveTo>
                  <a:pt x="14299" y="1"/>
                </a:moveTo>
                <a:cubicBezTo>
                  <a:pt x="10958" y="1"/>
                  <a:pt x="7617" y="1275"/>
                  <a:pt x="5068" y="3825"/>
                </a:cubicBezTo>
                <a:cubicBezTo>
                  <a:pt x="1" y="8923"/>
                  <a:pt x="1" y="17157"/>
                  <a:pt x="5068" y="22256"/>
                </a:cubicBezTo>
                <a:cubicBezTo>
                  <a:pt x="7617" y="24805"/>
                  <a:pt x="10958" y="26080"/>
                  <a:pt x="14299" y="26080"/>
                </a:cubicBezTo>
                <a:cubicBezTo>
                  <a:pt x="17640" y="26080"/>
                  <a:pt x="20981" y="24805"/>
                  <a:pt x="23531" y="22256"/>
                </a:cubicBezTo>
                <a:cubicBezTo>
                  <a:pt x="28598" y="17157"/>
                  <a:pt x="28598" y="8923"/>
                  <a:pt x="23531" y="3825"/>
                </a:cubicBezTo>
                <a:cubicBezTo>
                  <a:pt x="20981" y="1275"/>
                  <a:pt x="17640" y="1"/>
                  <a:pt x="1429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4" name="Google Shape;2404;p28"/>
          <p:cNvSpPr/>
          <p:nvPr/>
        </p:nvSpPr>
        <p:spPr>
          <a:xfrm>
            <a:off x="2343714" y="3627100"/>
            <a:ext cx="815472" cy="743671"/>
          </a:xfrm>
          <a:custGeom>
            <a:avLst/>
            <a:gdLst/>
            <a:ahLst/>
            <a:cxnLst/>
            <a:rect l="l" t="t" r="r" b="b"/>
            <a:pathLst>
              <a:path w="28598" h="26080" extrusionOk="0">
                <a:moveTo>
                  <a:pt x="14299" y="0"/>
                </a:moveTo>
                <a:cubicBezTo>
                  <a:pt x="10958" y="0"/>
                  <a:pt x="7617" y="1275"/>
                  <a:pt x="5068" y="3824"/>
                </a:cubicBezTo>
                <a:cubicBezTo>
                  <a:pt x="1" y="8923"/>
                  <a:pt x="1" y="17188"/>
                  <a:pt x="5068" y="22255"/>
                </a:cubicBezTo>
                <a:cubicBezTo>
                  <a:pt x="7617" y="24805"/>
                  <a:pt x="10958" y="26079"/>
                  <a:pt x="14299" y="26079"/>
                </a:cubicBezTo>
                <a:cubicBezTo>
                  <a:pt x="17640" y="26079"/>
                  <a:pt x="20981" y="24805"/>
                  <a:pt x="23531" y="22255"/>
                </a:cubicBezTo>
                <a:cubicBezTo>
                  <a:pt x="28598" y="17188"/>
                  <a:pt x="28598" y="8923"/>
                  <a:pt x="23531" y="3824"/>
                </a:cubicBezTo>
                <a:cubicBezTo>
                  <a:pt x="20981" y="1275"/>
                  <a:pt x="17640" y="0"/>
                  <a:pt x="1429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28"/>
          <p:cNvSpPr/>
          <p:nvPr/>
        </p:nvSpPr>
        <p:spPr>
          <a:xfrm>
            <a:off x="2812387" y="3023865"/>
            <a:ext cx="88539" cy="87398"/>
          </a:xfrm>
          <a:custGeom>
            <a:avLst/>
            <a:gdLst/>
            <a:ahLst/>
            <a:cxnLst/>
            <a:rect l="l" t="t" r="r" b="b"/>
            <a:pathLst>
              <a:path w="3105" h="3065" extrusionOk="0">
                <a:moveTo>
                  <a:pt x="397" y="0"/>
                </a:moveTo>
                <a:cubicBezTo>
                  <a:pt x="302" y="0"/>
                  <a:pt x="207" y="40"/>
                  <a:pt x="127" y="119"/>
                </a:cubicBezTo>
                <a:cubicBezTo>
                  <a:pt x="1" y="277"/>
                  <a:pt x="1" y="499"/>
                  <a:pt x="127" y="657"/>
                </a:cubicBezTo>
                <a:lnTo>
                  <a:pt x="2408" y="2938"/>
                </a:lnTo>
                <a:cubicBezTo>
                  <a:pt x="2503" y="3033"/>
                  <a:pt x="2598" y="3064"/>
                  <a:pt x="2693" y="3064"/>
                </a:cubicBezTo>
                <a:cubicBezTo>
                  <a:pt x="2788" y="3064"/>
                  <a:pt x="2883" y="3001"/>
                  <a:pt x="2946" y="2938"/>
                </a:cubicBezTo>
                <a:cubicBezTo>
                  <a:pt x="3104" y="2779"/>
                  <a:pt x="3104" y="2557"/>
                  <a:pt x="2946" y="2399"/>
                </a:cubicBezTo>
                <a:lnTo>
                  <a:pt x="666" y="119"/>
                </a:lnTo>
                <a:cubicBezTo>
                  <a:pt x="587" y="40"/>
                  <a:pt x="492" y="0"/>
                  <a:pt x="3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28"/>
          <p:cNvSpPr/>
          <p:nvPr/>
        </p:nvSpPr>
        <p:spPr>
          <a:xfrm>
            <a:off x="2601974" y="3023865"/>
            <a:ext cx="89452" cy="87398"/>
          </a:xfrm>
          <a:custGeom>
            <a:avLst/>
            <a:gdLst/>
            <a:ahLst/>
            <a:cxnLst/>
            <a:rect l="l" t="t" r="r" b="b"/>
            <a:pathLst>
              <a:path w="3137" h="3065" extrusionOk="0">
                <a:moveTo>
                  <a:pt x="2709" y="0"/>
                </a:moveTo>
                <a:cubicBezTo>
                  <a:pt x="2614" y="0"/>
                  <a:pt x="2519" y="40"/>
                  <a:pt x="2439" y="119"/>
                </a:cubicBezTo>
                <a:lnTo>
                  <a:pt x="159" y="2399"/>
                </a:lnTo>
                <a:cubicBezTo>
                  <a:pt x="1" y="2557"/>
                  <a:pt x="1" y="2779"/>
                  <a:pt x="159" y="2938"/>
                </a:cubicBezTo>
                <a:cubicBezTo>
                  <a:pt x="223" y="3033"/>
                  <a:pt x="318" y="3064"/>
                  <a:pt x="413" y="3064"/>
                </a:cubicBezTo>
                <a:cubicBezTo>
                  <a:pt x="508" y="3064"/>
                  <a:pt x="603" y="3001"/>
                  <a:pt x="698" y="2938"/>
                </a:cubicBezTo>
                <a:lnTo>
                  <a:pt x="2978" y="657"/>
                </a:lnTo>
                <a:cubicBezTo>
                  <a:pt x="3136" y="499"/>
                  <a:pt x="3136" y="277"/>
                  <a:pt x="2978" y="119"/>
                </a:cubicBezTo>
                <a:cubicBezTo>
                  <a:pt x="2899" y="40"/>
                  <a:pt x="2804" y="0"/>
                  <a:pt x="27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28"/>
          <p:cNvSpPr/>
          <p:nvPr/>
        </p:nvSpPr>
        <p:spPr>
          <a:xfrm>
            <a:off x="2594760" y="2915736"/>
            <a:ext cx="314292" cy="130513"/>
          </a:xfrm>
          <a:custGeom>
            <a:avLst/>
            <a:gdLst/>
            <a:ahLst/>
            <a:cxnLst/>
            <a:rect l="l" t="t" r="r" b="b"/>
            <a:pathLst>
              <a:path w="11022" h="4577" extrusionOk="0">
                <a:moveTo>
                  <a:pt x="414" y="1"/>
                </a:moveTo>
                <a:cubicBezTo>
                  <a:pt x="307" y="1"/>
                  <a:pt x="201" y="50"/>
                  <a:pt x="127" y="142"/>
                </a:cubicBezTo>
                <a:cubicBezTo>
                  <a:pt x="1" y="301"/>
                  <a:pt x="32" y="554"/>
                  <a:pt x="191" y="681"/>
                </a:cubicBezTo>
                <a:lnTo>
                  <a:pt x="5258" y="4481"/>
                </a:lnTo>
                <a:cubicBezTo>
                  <a:pt x="5321" y="4544"/>
                  <a:pt x="5384" y="4576"/>
                  <a:pt x="5479" y="4576"/>
                </a:cubicBezTo>
                <a:cubicBezTo>
                  <a:pt x="5543" y="4576"/>
                  <a:pt x="5638" y="4544"/>
                  <a:pt x="5701" y="4481"/>
                </a:cubicBezTo>
                <a:lnTo>
                  <a:pt x="10800" y="681"/>
                </a:lnTo>
                <a:cubicBezTo>
                  <a:pt x="10990" y="554"/>
                  <a:pt x="11021" y="301"/>
                  <a:pt x="10895" y="142"/>
                </a:cubicBezTo>
                <a:cubicBezTo>
                  <a:pt x="10821" y="50"/>
                  <a:pt x="10704" y="1"/>
                  <a:pt x="10588" y="1"/>
                </a:cubicBezTo>
                <a:cubicBezTo>
                  <a:pt x="10505" y="1"/>
                  <a:pt x="10422" y="26"/>
                  <a:pt x="10356" y="79"/>
                </a:cubicBezTo>
                <a:lnTo>
                  <a:pt x="5479" y="3721"/>
                </a:lnTo>
                <a:lnTo>
                  <a:pt x="634" y="79"/>
                </a:lnTo>
                <a:cubicBezTo>
                  <a:pt x="568" y="26"/>
                  <a:pt x="491" y="1"/>
                  <a:pt x="4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28"/>
          <p:cNvSpPr/>
          <p:nvPr/>
        </p:nvSpPr>
        <p:spPr>
          <a:xfrm>
            <a:off x="2626355" y="2706664"/>
            <a:ext cx="250191" cy="251075"/>
          </a:xfrm>
          <a:custGeom>
            <a:avLst/>
            <a:gdLst/>
            <a:ahLst/>
            <a:cxnLst/>
            <a:rect l="l" t="t" r="r" b="b"/>
            <a:pathLst>
              <a:path w="8774" h="8805" extrusionOk="0">
                <a:moveTo>
                  <a:pt x="413" y="1"/>
                </a:moveTo>
                <a:cubicBezTo>
                  <a:pt x="191" y="1"/>
                  <a:pt x="1" y="159"/>
                  <a:pt x="1" y="381"/>
                </a:cubicBezTo>
                <a:lnTo>
                  <a:pt x="1" y="8424"/>
                </a:lnTo>
                <a:cubicBezTo>
                  <a:pt x="1" y="8646"/>
                  <a:pt x="191" y="8804"/>
                  <a:pt x="413" y="8804"/>
                </a:cubicBezTo>
                <a:cubicBezTo>
                  <a:pt x="634" y="8804"/>
                  <a:pt x="793" y="8646"/>
                  <a:pt x="793" y="8424"/>
                </a:cubicBezTo>
                <a:lnTo>
                  <a:pt x="793" y="761"/>
                </a:lnTo>
                <a:lnTo>
                  <a:pt x="7982" y="761"/>
                </a:lnTo>
                <a:lnTo>
                  <a:pt x="7982" y="8393"/>
                </a:lnTo>
                <a:cubicBezTo>
                  <a:pt x="7982" y="8614"/>
                  <a:pt x="8172" y="8804"/>
                  <a:pt x="8393" y="8804"/>
                </a:cubicBezTo>
                <a:cubicBezTo>
                  <a:pt x="8583" y="8804"/>
                  <a:pt x="8773" y="8614"/>
                  <a:pt x="8773" y="8393"/>
                </a:cubicBezTo>
                <a:lnTo>
                  <a:pt x="8773" y="381"/>
                </a:lnTo>
                <a:cubicBezTo>
                  <a:pt x="8773" y="159"/>
                  <a:pt x="8583" y="1"/>
                  <a:pt x="83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28"/>
          <p:cNvSpPr/>
          <p:nvPr/>
        </p:nvSpPr>
        <p:spPr>
          <a:xfrm>
            <a:off x="2592051" y="2843023"/>
            <a:ext cx="318798" cy="279076"/>
          </a:xfrm>
          <a:custGeom>
            <a:avLst/>
            <a:gdLst/>
            <a:ahLst/>
            <a:cxnLst/>
            <a:rect l="l" t="t" r="r" b="b"/>
            <a:pathLst>
              <a:path w="11180" h="9787" extrusionOk="0">
                <a:moveTo>
                  <a:pt x="2027" y="1"/>
                </a:moveTo>
                <a:lnTo>
                  <a:pt x="286" y="1299"/>
                </a:lnTo>
                <a:cubicBezTo>
                  <a:pt x="254" y="1331"/>
                  <a:pt x="222" y="1362"/>
                  <a:pt x="191" y="1426"/>
                </a:cubicBezTo>
                <a:cubicBezTo>
                  <a:pt x="64" y="1552"/>
                  <a:pt x="1" y="1711"/>
                  <a:pt x="1" y="1901"/>
                </a:cubicBezTo>
                <a:lnTo>
                  <a:pt x="1" y="8995"/>
                </a:lnTo>
                <a:cubicBezTo>
                  <a:pt x="1" y="9438"/>
                  <a:pt x="349" y="9786"/>
                  <a:pt x="761" y="9786"/>
                </a:cubicBezTo>
                <a:lnTo>
                  <a:pt x="10420" y="9786"/>
                </a:lnTo>
                <a:cubicBezTo>
                  <a:pt x="10831" y="9786"/>
                  <a:pt x="11180" y="9438"/>
                  <a:pt x="11180" y="8995"/>
                </a:cubicBezTo>
                <a:lnTo>
                  <a:pt x="11180" y="1901"/>
                </a:lnTo>
                <a:cubicBezTo>
                  <a:pt x="11180" y="1711"/>
                  <a:pt x="11116" y="1552"/>
                  <a:pt x="11021" y="1426"/>
                </a:cubicBezTo>
                <a:cubicBezTo>
                  <a:pt x="10990" y="1362"/>
                  <a:pt x="10958" y="1331"/>
                  <a:pt x="10895" y="1299"/>
                </a:cubicBezTo>
                <a:lnTo>
                  <a:pt x="9185" y="1"/>
                </a:lnTo>
                <a:lnTo>
                  <a:pt x="9185" y="951"/>
                </a:lnTo>
                <a:lnTo>
                  <a:pt x="9406" y="1141"/>
                </a:lnTo>
                <a:lnTo>
                  <a:pt x="10420" y="1901"/>
                </a:lnTo>
                <a:lnTo>
                  <a:pt x="10420" y="8995"/>
                </a:lnTo>
                <a:lnTo>
                  <a:pt x="761" y="8995"/>
                </a:lnTo>
                <a:lnTo>
                  <a:pt x="761" y="1901"/>
                </a:lnTo>
                <a:lnTo>
                  <a:pt x="1774" y="1141"/>
                </a:lnTo>
                <a:lnTo>
                  <a:pt x="2027" y="951"/>
                </a:lnTo>
                <a:lnTo>
                  <a:pt x="202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28"/>
          <p:cNvSpPr/>
          <p:nvPr/>
        </p:nvSpPr>
        <p:spPr>
          <a:xfrm>
            <a:off x="2674231" y="2755425"/>
            <a:ext cx="160768" cy="21700"/>
          </a:xfrm>
          <a:custGeom>
            <a:avLst/>
            <a:gdLst/>
            <a:ahLst/>
            <a:cxnLst/>
            <a:rect l="l" t="t" r="r" b="b"/>
            <a:pathLst>
              <a:path w="5638" h="761" extrusionOk="0">
                <a:moveTo>
                  <a:pt x="380" y="1"/>
                </a:moveTo>
                <a:cubicBezTo>
                  <a:pt x="190" y="1"/>
                  <a:pt x="0" y="159"/>
                  <a:pt x="0" y="381"/>
                </a:cubicBezTo>
                <a:cubicBezTo>
                  <a:pt x="0" y="602"/>
                  <a:pt x="190" y="761"/>
                  <a:pt x="380" y="761"/>
                </a:cubicBezTo>
                <a:lnTo>
                  <a:pt x="5257" y="761"/>
                </a:lnTo>
                <a:cubicBezTo>
                  <a:pt x="5448" y="761"/>
                  <a:pt x="5638" y="602"/>
                  <a:pt x="5638" y="381"/>
                </a:cubicBezTo>
                <a:cubicBezTo>
                  <a:pt x="5638" y="159"/>
                  <a:pt x="5448" y="1"/>
                  <a:pt x="52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28"/>
          <p:cNvSpPr/>
          <p:nvPr/>
        </p:nvSpPr>
        <p:spPr>
          <a:xfrm>
            <a:off x="2674231" y="2804185"/>
            <a:ext cx="160768" cy="21700"/>
          </a:xfrm>
          <a:custGeom>
            <a:avLst/>
            <a:gdLst/>
            <a:ahLst/>
            <a:cxnLst/>
            <a:rect l="l" t="t" r="r" b="b"/>
            <a:pathLst>
              <a:path w="5638" h="761" extrusionOk="0">
                <a:moveTo>
                  <a:pt x="380" y="1"/>
                </a:moveTo>
                <a:cubicBezTo>
                  <a:pt x="190" y="1"/>
                  <a:pt x="0" y="191"/>
                  <a:pt x="0" y="381"/>
                </a:cubicBezTo>
                <a:cubicBezTo>
                  <a:pt x="0" y="602"/>
                  <a:pt x="190" y="761"/>
                  <a:pt x="380" y="761"/>
                </a:cubicBezTo>
                <a:lnTo>
                  <a:pt x="5257" y="761"/>
                </a:lnTo>
                <a:cubicBezTo>
                  <a:pt x="5448" y="761"/>
                  <a:pt x="5638" y="602"/>
                  <a:pt x="5638" y="381"/>
                </a:cubicBezTo>
                <a:cubicBezTo>
                  <a:pt x="5638" y="191"/>
                  <a:pt x="5448" y="1"/>
                  <a:pt x="52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28"/>
          <p:cNvSpPr/>
          <p:nvPr/>
        </p:nvSpPr>
        <p:spPr>
          <a:xfrm>
            <a:off x="2674231" y="2852946"/>
            <a:ext cx="160768" cy="21700"/>
          </a:xfrm>
          <a:custGeom>
            <a:avLst/>
            <a:gdLst/>
            <a:ahLst/>
            <a:cxnLst/>
            <a:rect l="l" t="t" r="r" b="b"/>
            <a:pathLst>
              <a:path w="5638" h="761" extrusionOk="0">
                <a:moveTo>
                  <a:pt x="380" y="1"/>
                </a:moveTo>
                <a:cubicBezTo>
                  <a:pt x="190" y="1"/>
                  <a:pt x="0" y="191"/>
                  <a:pt x="0" y="381"/>
                </a:cubicBezTo>
                <a:cubicBezTo>
                  <a:pt x="0" y="603"/>
                  <a:pt x="190" y="761"/>
                  <a:pt x="380" y="761"/>
                </a:cubicBezTo>
                <a:lnTo>
                  <a:pt x="5257" y="761"/>
                </a:lnTo>
                <a:cubicBezTo>
                  <a:pt x="5448" y="761"/>
                  <a:pt x="5638" y="603"/>
                  <a:pt x="5638" y="381"/>
                </a:cubicBezTo>
                <a:cubicBezTo>
                  <a:pt x="5638" y="191"/>
                  <a:pt x="5448" y="1"/>
                  <a:pt x="52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28"/>
          <p:cNvSpPr/>
          <p:nvPr/>
        </p:nvSpPr>
        <p:spPr>
          <a:xfrm>
            <a:off x="2674231" y="2901735"/>
            <a:ext cx="160768" cy="21700"/>
          </a:xfrm>
          <a:custGeom>
            <a:avLst/>
            <a:gdLst/>
            <a:ahLst/>
            <a:cxnLst/>
            <a:rect l="l" t="t" r="r" b="b"/>
            <a:pathLst>
              <a:path w="5638" h="761" extrusionOk="0">
                <a:moveTo>
                  <a:pt x="380" y="0"/>
                </a:moveTo>
                <a:cubicBezTo>
                  <a:pt x="190" y="0"/>
                  <a:pt x="0" y="190"/>
                  <a:pt x="0" y="380"/>
                </a:cubicBezTo>
                <a:cubicBezTo>
                  <a:pt x="0" y="602"/>
                  <a:pt x="190" y="760"/>
                  <a:pt x="380" y="760"/>
                </a:cubicBezTo>
                <a:lnTo>
                  <a:pt x="5257" y="760"/>
                </a:lnTo>
                <a:cubicBezTo>
                  <a:pt x="5448" y="760"/>
                  <a:pt x="5638" y="602"/>
                  <a:pt x="5638" y="380"/>
                </a:cubicBezTo>
                <a:cubicBezTo>
                  <a:pt x="5638" y="190"/>
                  <a:pt x="5448" y="0"/>
                  <a:pt x="52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28"/>
          <p:cNvSpPr txBox="1"/>
          <p:nvPr/>
        </p:nvSpPr>
        <p:spPr>
          <a:xfrm>
            <a:off x="2598760" y="-2341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Condensed SemiBold" panose="020B0603050000020004" pitchFamily="34" charset="0"/>
                <a:ea typeface="Fira Sans Medium"/>
                <a:cs typeface="Fira Sans Medium"/>
                <a:sym typeface="Fira Sans Medium"/>
              </a:rPr>
              <a:t>Web Application Features</a:t>
            </a:r>
            <a:endParaRPr sz="2800" dirty="0">
              <a:latin typeface="Fira Sans Condensed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8" name="Google Shape;2418;p28"/>
          <p:cNvSpPr txBox="1"/>
          <p:nvPr/>
        </p:nvSpPr>
        <p:spPr>
          <a:xfrm>
            <a:off x="449442" y="1575422"/>
            <a:ext cx="190884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 Condensed Medium" panose="020B0603050000020004" pitchFamily="34" charset="0"/>
                <a:ea typeface="Fira Sans Medium"/>
                <a:cs typeface="Fira Sans Medium"/>
                <a:sym typeface="Fira Sans Medium"/>
              </a:rPr>
              <a:t>Text Reuse detection</a:t>
            </a:r>
            <a:endParaRPr b="1" dirty="0">
              <a:latin typeface="Fira Sans Condensed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9" name="Google Shape;2419;p28"/>
          <p:cNvSpPr txBox="1"/>
          <p:nvPr/>
        </p:nvSpPr>
        <p:spPr>
          <a:xfrm>
            <a:off x="467375" y="1911123"/>
            <a:ext cx="1908846" cy="46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200" spc="-30" dirty="0">
                <a:solidFill>
                  <a:schemeClr val="tx1"/>
                </a:solidFill>
                <a:latin typeface="Fira Sans Condensed Medium" panose="020B0603050000020004" pitchFamily="34" charset="0"/>
                <a:ea typeface="Poppins"/>
                <a:cs typeface="Poppins"/>
                <a:sym typeface="Poppins"/>
              </a:rPr>
              <a:t>Allow the user to input two Urdu sentences, and Output predicted Urdu Text Reuse type.</a:t>
            </a:r>
            <a:endParaRPr lang="en-US" sz="1200" spc="-30" dirty="0">
              <a:solidFill>
                <a:schemeClr val="tx1"/>
              </a:solidFill>
              <a:latin typeface="Fira Sans Condensed Medium" panose="020B0603050000020004" pitchFamily="34" charset="0"/>
              <a:ea typeface="Poppins"/>
              <a:cs typeface="Poppins"/>
              <a:sym typeface="Poppins"/>
            </a:endParaRPr>
          </a:p>
        </p:txBody>
      </p:sp>
      <p:sp>
        <p:nvSpPr>
          <p:cNvPr id="2422" name="Google Shape;2422;p28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 Condensed Medium" panose="020B0603050000020004" pitchFamily="34" charset="0"/>
                <a:ea typeface="Fira Sans Medium"/>
                <a:cs typeface="Fira Sans Medium"/>
                <a:sym typeface="Fira Sans Medium"/>
              </a:rPr>
              <a:t>Report Generation</a:t>
            </a:r>
            <a:endParaRPr b="1" dirty="0">
              <a:latin typeface="Fira Sans Condensed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3" name="Google Shape;2423;p28"/>
          <p:cNvSpPr txBox="1"/>
          <p:nvPr/>
        </p:nvSpPr>
        <p:spPr>
          <a:xfrm>
            <a:off x="467356" y="404681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Condensed Medium" panose="020B0603050000020004" pitchFamily="34" charset="0"/>
                <a:ea typeface="Fira Sans"/>
                <a:cs typeface="Fira Sans"/>
                <a:sym typeface="Fira Sans"/>
              </a:rPr>
              <a:t>Allow user to generate Detection report and export them in PDF</a:t>
            </a:r>
            <a:endParaRPr sz="1200" dirty="0">
              <a:latin typeface="Fira Sans Condensed Medium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 Condensed Medium" panose="020B0603050000020004" pitchFamily="34" charset="0"/>
                <a:ea typeface="Fira Sans Medium"/>
                <a:cs typeface="Fira Sans Medium"/>
                <a:sym typeface="Fira Sans Medium"/>
              </a:rPr>
              <a:t>API Service</a:t>
            </a:r>
            <a:endParaRPr b="1" dirty="0">
              <a:latin typeface="Fira Sans Condensed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5" name="Google Shape;2425;p28"/>
          <p:cNvSpPr txBox="1"/>
          <p:nvPr/>
        </p:nvSpPr>
        <p:spPr>
          <a:xfrm>
            <a:off x="6911423" y="1705772"/>
            <a:ext cx="1996907" cy="74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spc="-30" dirty="0">
                <a:solidFill>
                  <a:schemeClr val="tx1"/>
                </a:solidFill>
                <a:latin typeface="Fira Sans Condensed Medium" panose="020B0603050000020004" pitchFamily="34" charset="0"/>
                <a:ea typeface="Poppins"/>
                <a:cs typeface="Poppins"/>
                <a:sym typeface="Poppins"/>
              </a:rPr>
              <a:t>Allow Individuals to generate API to integrate functionality in their own system.</a:t>
            </a:r>
          </a:p>
        </p:txBody>
      </p:sp>
      <p:sp>
        <p:nvSpPr>
          <p:cNvPr id="2428" name="Google Shape;2428;p28"/>
          <p:cNvSpPr txBox="1"/>
          <p:nvPr/>
        </p:nvSpPr>
        <p:spPr>
          <a:xfrm>
            <a:off x="6911424" y="358232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 Condensed Medium" panose="020B0603050000020004" pitchFamily="34" charset="0"/>
                <a:ea typeface="Fira Sans Medium"/>
                <a:cs typeface="Fira Sans Medium"/>
                <a:sym typeface="Fira Sans Medium"/>
              </a:rPr>
              <a:t>Admin dashboard</a:t>
            </a:r>
            <a:endParaRPr b="1" dirty="0">
              <a:latin typeface="Fira Sans Condensed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9" name="Google Shape;2429;p28"/>
          <p:cNvSpPr txBox="1"/>
          <p:nvPr/>
        </p:nvSpPr>
        <p:spPr>
          <a:xfrm>
            <a:off x="6901027" y="3784571"/>
            <a:ext cx="2081747" cy="103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Fira Sans Condensed Medium" panose="020B0603050000020004" pitchFamily="34" charset="0"/>
                <a:sym typeface="Poppins"/>
              </a:rPr>
              <a:t>Allow Administrator to manage all modules of web Application using Dashboard such as Authentication, Logs, Queries.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A3BB90-10E9-6604-9379-170760D7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028" y="2114178"/>
            <a:ext cx="2335264" cy="1357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FC2037-FE75-8175-F58D-45AF1AE03F90}"/>
              </a:ext>
            </a:extLst>
          </p:cNvPr>
          <p:cNvSpPr txBox="1"/>
          <p:nvPr/>
        </p:nvSpPr>
        <p:spPr>
          <a:xfrm>
            <a:off x="2553629" y="1575422"/>
            <a:ext cx="54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Fira Sans Extra Condensed Black" panose="020F0502020204030204" pitchFamily="34" charset="0"/>
              </a:rPr>
              <a:t>1</a:t>
            </a:r>
            <a:endParaRPr lang="en-PK" sz="2800" dirty="0">
              <a:solidFill>
                <a:schemeClr val="tx2"/>
              </a:solidFill>
              <a:latin typeface="Fira Sans Extra Condensed Black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AB15F-4616-7DCD-559F-40C795A472D9}"/>
              </a:ext>
            </a:extLst>
          </p:cNvPr>
          <p:cNvSpPr txBox="1"/>
          <p:nvPr/>
        </p:nvSpPr>
        <p:spPr>
          <a:xfrm>
            <a:off x="2592051" y="3739962"/>
            <a:ext cx="54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Fira Sans Extra Condensed Black" panose="020F0502020204030204" pitchFamily="34" charset="0"/>
              </a:rPr>
              <a:t>3</a:t>
            </a:r>
            <a:endParaRPr lang="en-PK" sz="2800" dirty="0">
              <a:solidFill>
                <a:schemeClr val="tx2"/>
              </a:solidFill>
              <a:latin typeface="Fira Sans Extra Condensed Black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A0C47-E51A-EE30-E16C-C3C3E088EB9F}"/>
              </a:ext>
            </a:extLst>
          </p:cNvPr>
          <p:cNvSpPr txBox="1"/>
          <p:nvPr/>
        </p:nvSpPr>
        <p:spPr>
          <a:xfrm>
            <a:off x="6229984" y="1575422"/>
            <a:ext cx="54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Fira Sans Extra Condensed Black" panose="020F0502020204030204" pitchFamily="34" charset="0"/>
              </a:rPr>
              <a:t>2</a:t>
            </a:r>
            <a:endParaRPr lang="en-PK" sz="2800" dirty="0">
              <a:solidFill>
                <a:schemeClr val="tx2"/>
              </a:solidFill>
              <a:latin typeface="Fira Sans Extra Condensed Black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79EF4-5CCE-8826-237C-1CE4C177CAE6}"/>
              </a:ext>
            </a:extLst>
          </p:cNvPr>
          <p:cNvSpPr txBox="1"/>
          <p:nvPr/>
        </p:nvSpPr>
        <p:spPr>
          <a:xfrm>
            <a:off x="6246676" y="3737325"/>
            <a:ext cx="54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Fira Sans Extra Condensed Black" panose="020F0502020204030204" pitchFamily="34" charset="0"/>
              </a:rPr>
              <a:t>4</a:t>
            </a:r>
            <a:endParaRPr lang="en-PK" sz="2800" dirty="0">
              <a:solidFill>
                <a:schemeClr val="tx2"/>
              </a:solidFill>
              <a:latin typeface="Fira Sans Extra Condensed Black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Technology Used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1"/>
            <a:chOff x="660451" y="2816806"/>
            <a:chExt cx="1071627" cy="1168921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83" y="2958781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6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924695" y="3029568"/>
              <a:ext cx="567411" cy="727865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6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3727138" y="3270284"/>
              <a:ext cx="314763" cy="1346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Node JS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Tailwind CSS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React JS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NEXT JS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Mongo DB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Fast API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 descr="A green and black hexagon with a letter s&#10;&#10;AI-generated content may be incorrect.">
            <a:extLst>
              <a:ext uri="{FF2B5EF4-FFF2-40B4-BE49-F238E27FC236}">
                <a16:creationId xmlns:a16="http://schemas.microsoft.com/office/drawing/2014/main" id="{93EA103E-4950-3C21-AAC9-67818467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8" y="3037324"/>
            <a:ext cx="727865" cy="727865"/>
          </a:xfrm>
          <a:prstGeom prst="rect">
            <a:avLst/>
          </a:prstGeom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A0C1631-A71F-BCF1-5808-D4DE5B7E8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03" y="3032501"/>
            <a:ext cx="751677" cy="751677"/>
          </a:xfrm>
          <a:prstGeom prst="rect">
            <a:avLst/>
          </a:prstGeom>
        </p:spPr>
      </p:pic>
      <p:pic>
        <p:nvPicPr>
          <p:cNvPr id="27" name="Picture 26" descr="A blue atom symbol with a black background&#10;&#10;AI-generated content may be incorrect.">
            <a:extLst>
              <a:ext uri="{FF2B5EF4-FFF2-40B4-BE49-F238E27FC236}">
                <a16:creationId xmlns:a16="http://schemas.microsoft.com/office/drawing/2014/main" id="{31B33EC8-E3A2-319F-FB00-4E284F983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715" y="3037323"/>
            <a:ext cx="727865" cy="72786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772FD37-8440-C152-5FB0-AD2921965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9961" y="2888788"/>
            <a:ext cx="1039104" cy="1039104"/>
          </a:xfrm>
          <a:prstGeom prst="rect">
            <a:avLst/>
          </a:prstGeom>
        </p:spPr>
      </p:pic>
      <p:pic>
        <p:nvPicPr>
          <p:cNvPr id="33" name="Picture 32" descr="A green leaf with a black background&#10;&#10;AI-generated content may be incorrect.">
            <a:extLst>
              <a:ext uri="{FF2B5EF4-FFF2-40B4-BE49-F238E27FC236}">
                <a16:creationId xmlns:a16="http://schemas.microsoft.com/office/drawing/2014/main" id="{1F24CEF7-126B-1AC0-6EEC-807D273665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6648" y="3044406"/>
            <a:ext cx="970487" cy="727865"/>
          </a:xfrm>
          <a:prstGeom prst="rect">
            <a:avLst/>
          </a:prstGeom>
        </p:spPr>
      </p:pic>
      <p:pic>
        <p:nvPicPr>
          <p:cNvPr id="36" name="Picture 35" descr="A blue waves on a white background&#10;&#10;AI-generated content may be incorrect.">
            <a:extLst>
              <a:ext uri="{FF2B5EF4-FFF2-40B4-BE49-F238E27FC236}">
                <a16:creationId xmlns:a16="http://schemas.microsoft.com/office/drawing/2014/main" id="{EFEFF403-D84F-5A54-DB84-9A4004C14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2931" y="3120524"/>
            <a:ext cx="644664" cy="6446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31;p43">
            <a:extLst>
              <a:ext uri="{FF2B5EF4-FFF2-40B4-BE49-F238E27FC236}">
                <a16:creationId xmlns:a16="http://schemas.microsoft.com/office/drawing/2014/main" id="{3CD9F4DF-84B5-A657-E141-2A23D9950F22}"/>
              </a:ext>
            </a:extLst>
          </p:cNvPr>
          <p:cNvSpPr/>
          <p:nvPr/>
        </p:nvSpPr>
        <p:spPr>
          <a:xfrm>
            <a:off x="1316357" y="2583882"/>
            <a:ext cx="3029175" cy="1019003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43"/>
          <p:cNvSpPr/>
          <p:nvPr/>
        </p:nvSpPr>
        <p:spPr>
          <a:xfrm>
            <a:off x="341485" y="1045829"/>
            <a:ext cx="3029175" cy="1169081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43"/>
          <p:cNvSpPr/>
          <p:nvPr/>
        </p:nvSpPr>
        <p:spPr>
          <a:xfrm>
            <a:off x="1248752" y="2345721"/>
            <a:ext cx="3096000" cy="1206000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2" name="Google Shape;5272;p43"/>
          <p:cNvSpPr/>
          <p:nvPr/>
        </p:nvSpPr>
        <p:spPr>
          <a:xfrm>
            <a:off x="445837" y="1237178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246567" y="933879"/>
            <a:ext cx="3096000" cy="1206000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43"/>
          <p:cNvSpPr txBox="1"/>
          <p:nvPr/>
        </p:nvSpPr>
        <p:spPr>
          <a:xfrm>
            <a:off x="1175065" y="1045072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1" dirty="0"/>
              <a:t>MongoDB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3" name="Google Shape;5283;p43"/>
          <p:cNvSpPr txBox="1"/>
          <p:nvPr/>
        </p:nvSpPr>
        <p:spPr>
          <a:xfrm>
            <a:off x="1174473" y="1369826"/>
            <a:ext cx="2147407" cy="62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dirty="0"/>
              <a:t>Stores user data, logs, reports, and other relevant information.</a:t>
            </a:r>
          </a:p>
        </p:txBody>
      </p:sp>
      <p:sp>
        <p:nvSpPr>
          <p:cNvPr id="5286" name="Google Shape;5286;p43"/>
          <p:cNvSpPr txBox="1"/>
          <p:nvPr/>
        </p:nvSpPr>
        <p:spPr>
          <a:xfrm>
            <a:off x="1966767" y="246052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Node JS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7" name="Google Shape;5287;p43"/>
          <p:cNvSpPr txBox="1"/>
          <p:nvPr/>
        </p:nvSpPr>
        <p:spPr>
          <a:xfrm>
            <a:off x="1943253" y="2829735"/>
            <a:ext cx="2322500" cy="72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Acts as the main server handling client requests and communicate with others server</a:t>
            </a: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System Architecture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7B493-0D3B-ED51-6F10-9C561F0ED9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2" r="11755"/>
          <a:stretch>
            <a:fillRect/>
          </a:stretch>
        </p:blipFill>
        <p:spPr>
          <a:xfrm>
            <a:off x="5773342" y="929488"/>
            <a:ext cx="2548293" cy="3800493"/>
          </a:xfrm>
          <a:prstGeom prst="rect">
            <a:avLst/>
          </a:prstGeom>
        </p:spPr>
      </p:pic>
      <p:sp>
        <p:nvSpPr>
          <p:cNvPr id="39" name="Google Shape;5231;p43">
            <a:extLst>
              <a:ext uri="{FF2B5EF4-FFF2-40B4-BE49-F238E27FC236}">
                <a16:creationId xmlns:a16="http://schemas.microsoft.com/office/drawing/2014/main" id="{D4632BA5-8E24-576B-1E9E-93BBAFF5488C}"/>
              </a:ext>
            </a:extLst>
          </p:cNvPr>
          <p:cNvSpPr/>
          <p:nvPr/>
        </p:nvSpPr>
        <p:spPr>
          <a:xfrm>
            <a:off x="341485" y="3846780"/>
            <a:ext cx="3029175" cy="1169081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5272;p43">
            <a:extLst>
              <a:ext uri="{FF2B5EF4-FFF2-40B4-BE49-F238E27FC236}">
                <a16:creationId xmlns:a16="http://schemas.microsoft.com/office/drawing/2014/main" id="{1A54C1C1-3C56-2EB9-1B73-69F07BC0AC41}"/>
              </a:ext>
            </a:extLst>
          </p:cNvPr>
          <p:cNvSpPr/>
          <p:nvPr/>
        </p:nvSpPr>
        <p:spPr>
          <a:xfrm>
            <a:off x="445837" y="4038129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273;p43">
            <a:extLst>
              <a:ext uri="{FF2B5EF4-FFF2-40B4-BE49-F238E27FC236}">
                <a16:creationId xmlns:a16="http://schemas.microsoft.com/office/drawing/2014/main" id="{E389C934-2A6B-F440-F0FB-038C02CF21CF}"/>
              </a:ext>
            </a:extLst>
          </p:cNvPr>
          <p:cNvSpPr>
            <a:spLocks noChangeAspect="1"/>
          </p:cNvSpPr>
          <p:nvPr/>
        </p:nvSpPr>
        <p:spPr>
          <a:xfrm>
            <a:off x="246567" y="3734830"/>
            <a:ext cx="3096000" cy="1206000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282;p43">
            <a:extLst>
              <a:ext uri="{FF2B5EF4-FFF2-40B4-BE49-F238E27FC236}">
                <a16:creationId xmlns:a16="http://schemas.microsoft.com/office/drawing/2014/main" id="{75402648-1013-CFCB-683D-BCE83B9A17D6}"/>
              </a:ext>
            </a:extLst>
          </p:cNvPr>
          <p:cNvSpPr txBox="1"/>
          <p:nvPr/>
        </p:nvSpPr>
        <p:spPr>
          <a:xfrm>
            <a:off x="1177513" y="3813394"/>
            <a:ext cx="153147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1" dirty="0"/>
              <a:t>Python Server</a:t>
            </a: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" name="Google Shape;5283;p43">
            <a:extLst>
              <a:ext uri="{FF2B5EF4-FFF2-40B4-BE49-F238E27FC236}">
                <a16:creationId xmlns:a16="http://schemas.microsoft.com/office/drawing/2014/main" id="{0C8859B4-888F-F68B-E8C9-06680B8A7F64}"/>
              </a:ext>
            </a:extLst>
          </p:cNvPr>
          <p:cNvSpPr txBox="1"/>
          <p:nvPr/>
        </p:nvSpPr>
        <p:spPr>
          <a:xfrm>
            <a:off x="1166461" y="4156294"/>
            <a:ext cx="2147407" cy="62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dirty="0"/>
              <a:t>Handle AI related task such as text detection and return response to Node Server</a:t>
            </a:r>
          </a:p>
        </p:txBody>
      </p:sp>
      <p:pic>
        <p:nvPicPr>
          <p:cNvPr id="53" name="Picture 52" descr="A green and black hexagon with a letter s&#10;&#10;AI-generated content may be incorrect.">
            <a:extLst>
              <a:ext uri="{FF2B5EF4-FFF2-40B4-BE49-F238E27FC236}">
                <a16:creationId xmlns:a16="http://schemas.microsoft.com/office/drawing/2014/main" id="{7FF6856D-D0C7-F6BE-0AE2-BEE5F2BC4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671" y="2701212"/>
            <a:ext cx="547316" cy="54731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766DA6-0CEC-32FB-F448-B9861FEA1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275" y="4039995"/>
            <a:ext cx="604876" cy="604876"/>
          </a:xfrm>
          <a:prstGeom prst="rect">
            <a:avLst/>
          </a:prstGeom>
        </p:spPr>
      </p:pic>
      <p:pic>
        <p:nvPicPr>
          <p:cNvPr id="56" name="Picture 55" descr="A green leaf with a black background&#10;&#10;AI-generated content may be incorrect.">
            <a:extLst>
              <a:ext uri="{FF2B5EF4-FFF2-40B4-BE49-F238E27FC236}">
                <a16:creationId xmlns:a16="http://schemas.microsoft.com/office/drawing/2014/main" id="{8467CC79-DF6E-AB75-F8E8-BD70ECA30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69" y="1142204"/>
            <a:ext cx="970487" cy="727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2457C963-1633-DA21-2819-CF7BAF79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78A5FC1A-0EE4-F6F7-1651-C54E5A058F44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/>
                </a:solidFill>
                <a:latin typeface="Fira Sans SemiBold" panose="020B0603050000020004" pitchFamily="34" charset="0"/>
                <a:ea typeface="Fira Sans Medium"/>
                <a:cs typeface="Fira Sans Medium"/>
                <a:sym typeface="Fira Sans Medium"/>
              </a:rPr>
              <a:t>Introduction</a:t>
            </a:r>
            <a:endParaRPr sz="2800" b="1" dirty="0">
              <a:solidFill>
                <a:schemeClr val="tx1"/>
              </a:solidFill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" name="Google Shape;204;p24">
            <a:extLst>
              <a:ext uri="{FF2B5EF4-FFF2-40B4-BE49-F238E27FC236}">
                <a16:creationId xmlns:a16="http://schemas.microsoft.com/office/drawing/2014/main" id="{296665D5-3E73-1167-67C3-13522DACC6C1}"/>
              </a:ext>
            </a:extLst>
          </p:cNvPr>
          <p:cNvGrpSpPr/>
          <p:nvPr/>
        </p:nvGrpSpPr>
        <p:grpSpPr>
          <a:xfrm>
            <a:off x="546570" y="1342825"/>
            <a:ext cx="565936" cy="572710"/>
            <a:chOff x="0" y="-38100"/>
            <a:chExt cx="1462883" cy="1480393"/>
          </a:xfrm>
        </p:grpSpPr>
        <p:sp>
          <p:nvSpPr>
            <p:cNvPr id="3" name="Google Shape;205;p24">
              <a:extLst>
                <a:ext uri="{FF2B5EF4-FFF2-40B4-BE49-F238E27FC236}">
                  <a16:creationId xmlns:a16="http://schemas.microsoft.com/office/drawing/2014/main" id="{9BE4DEF5-14EB-36E8-1DF8-57A24ECD576D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Google Shape;206;p24">
              <a:extLst>
                <a:ext uri="{FF2B5EF4-FFF2-40B4-BE49-F238E27FC236}">
                  <a16:creationId xmlns:a16="http://schemas.microsoft.com/office/drawing/2014/main" id="{D77783F1-D984-9410-DA91-CDCEFE87ED82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207;p24">
            <a:extLst>
              <a:ext uri="{FF2B5EF4-FFF2-40B4-BE49-F238E27FC236}">
                <a16:creationId xmlns:a16="http://schemas.microsoft.com/office/drawing/2014/main" id="{FBD6093D-8492-F575-1BF1-906946F38D4A}"/>
              </a:ext>
            </a:extLst>
          </p:cNvPr>
          <p:cNvSpPr txBox="1"/>
          <p:nvPr/>
        </p:nvSpPr>
        <p:spPr>
          <a:xfrm>
            <a:off x="697031" y="1304150"/>
            <a:ext cx="26501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6" name="Google Shape;204;p24">
            <a:extLst>
              <a:ext uri="{FF2B5EF4-FFF2-40B4-BE49-F238E27FC236}">
                <a16:creationId xmlns:a16="http://schemas.microsoft.com/office/drawing/2014/main" id="{354F93FB-D184-7438-A651-9B50668E0F89}"/>
              </a:ext>
            </a:extLst>
          </p:cNvPr>
          <p:cNvGrpSpPr/>
          <p:nvPr/>
        </p:nvGrpSpPr>
        <p:grpSpPr>
          <a:xfrm>
            <a:off x="546570" y="2739062"/>
            <a:ext cx="565936" cy="572710"/>
            <a:chOff x="0" y="-38100"/>
            <a:chExt cx="1462883" cy="1480393"/>
          </a:xfrm>
        </p:grpSpPr>
        <p:sp>
          <p:nvSpPr>
            <p:cNvPr id="7" name="Google Shape;205;p24">
              <a:extLst>
                <a:ext uri="{FF2B5EF4-FFF2-40B4-BE49-F238E27FC236}">
                  <a16:creationId xmlns:a16="http://schemas.microsoft.com/office/drawing/2014/main" id="{D2483C41-B522-A030-7AC1-5F512EC7A351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Google Shape;206;p24">
              <a:extLst>
                <a:ext uri="{FF2B5EF4-FFF2-40B4-BE49-F238E27FC236}">
                  <a16:creationId xmlns:a16="http://schemas.microsoft.com/office/drawing/2014/main" id="{72E4D208-3B17-281D-FD27-6FFC4ADC9401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207;p24">
            <a:extLst>
              <a:ext uri="{FF2B5EF4-FFF2-40B4-BE49-F238E27FC236}">
                <a16:creationId xmlns:a16="http://schemas.microsoft.com/office/drawing/2014/main" id="{CDDDE0E3-64B7-FC5A-8764-EACB1DA56E25}"/>
              </a:ext>
            </a:extLst>
          </p:cNvPr>
          <p:cNvSpPr txBox="1"/>
          <p:nvPr/>
        </p:nvSpPr>
        <p:spPr>
          <a:xfrm>
            <a:off x="697031" y="2700387"/>
            <a:ext cx="26501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377542-DAC4-47F3-7BA8-40EECBC04BB1}"/>
              </a:ext>
            </a:extLst>
          </p:cNvPr>
          <p:cNvSpPr txBox="1"/>
          <p:nvPr/>
        </p:nvSpPr>
        <p:spPr>
          <a:xfrm>
            <a:off x="1318460" y="1320937"/>
            <a:ext cx="7471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Text reusing involves rephrasing text to express the same meaning with different wording or sentence structure. 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B0D70B-FB41-4D0E-3A1E-1433C03646AF}"/>
              </a:ext>
            </a:extLst>
          </p:cNvPr>
          <p:cNvSpPr txBox="1"/>
          <p:nvPr/>
        </p:nvSpPr>
        <p:spPr>
          <a:xfrm>
            <a:off x="1318460" y="2700387"/>
            <a:ext cx="7471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In NLP, text reuse detection is the process of determining if two segments convey the same meaning.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7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>
          <a:extLst>
            <a:ext uri="{FF2B5EF4-FFF2-40B4-BE49-F238E27FC236}">
              <a16:creationId xmlns:a16="http://schemas.microsoft.com/office/drawing/2014/main" id="{2A3F070F-12E9-8CFF-1E80-8AA671E38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p43">
            <a:extLst>
              <a:ext uri="{FF2B5EF4-FFF2-40B4-BE49-F238E27FC236}">
                <a16:creationId xmlns:a16="http://schemas.microsoft.com/office/drawing/2014/main" id="{EBBB2A20-53A7-299A-A2B0-A68117BD6F69}"/>
              </a:ext>
            </a:extLst>
          </p:cNvPr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Extra Condensed Mediu" panose="020B0603050000020004" pitchFamily="34" charset="0"/>
                <a:ea typeface="Fira Sans Medium"/>
                <a:cs typeface="Fira Sans Medium"/>
                <a:sym typeface="Fira Sans Medium"/>
              </a:rPr>
              <a:t>Website Application</a:t>
            </a:r>
            <a:endParaRPr sz="2500" dirty="0">
              <a:latin typeface="Fira Sans Extra Condensed Mediu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Google Shape;5139;p42">
            <a:extLst>
              <a:ext uri="{FF2B5EF4-FFF2-40B4-BE49-F238E27FC236}">
                <a16:creationId xmlns:a16="http://schemas.microsoft.com/office/drawing/2014/main" id="{25B8ACCB-5ED2-2A60-55FB-2E99D49323FE}"/>
              </a:ext>
            </a:extLst>
          </p:cNvPr>
          <p:cNvSpPr txBox="1"/>
          <p:nvPr/>
        </p:nvSpPr>
        <p:spPr>
          <a:xfrm>
            <a:off x="493432" y="1039121"/>
            <a:ext cx="2453807" cy="2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Web Application Demo</a:t>
            </a:r>
          </a:p>
        </p:txBody>
      </p:sp>
      <p:sp>
        <p:nvSpPr>
          <p:cNvPr id="3" name="Google Shape;5139;p42">
            <a:extLst>
              <a:ext uri="{FF2B5EF4-FFF2-40B4-BE49-F238E27FC236}">
                <a16:creationId xmlns:a16="http://schemas.microsoft.com/office/drawing/2014/main" id="{F6E40687-8AFE-DB09-45F4-0BBAE4E7CB37}"/>
              </a:ext>
            </a:extLst>
          </p:cNvPr>
          <p:cNvSpPr txBox="1"/>
          <p:nvPr/>
        </p:nvSpPr>
        <p:spPr>
          <a:xfrm>
            <a:off x="493432" y="1428881"/>
            <a:ext cx="3723388" cy="3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http://urduplagdetect.vercel.app</a:t>
            </a:r>
            <a:endParaRPr lang="en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17418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>
          <a:extLst>
            <a:ext uri="{FF2B5EF4-FFF2-40B4-BE49-F238E27FC236}">
              <a16:creationId xmlns:a16="http://schemas.microsoft.com/office/drawing/2014/main" id="{1965F329-DB71-78D2-ABE4-87ABEEDA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p43">
            <a:extLst>
              <a:ext uri="{FF2B5EF4-FFF2-40B4-BE49-F238E27FC236}">
                <a16:creationId xmlns:a16="http://schemas.microsoft.com/office/drawing/2014/main" id="{CAA3F27A-076D-2516-E607-1A48D491972F}"/>
              </a:ext>
            </a:extLst>
          </p:cNvPr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Fira Sans Extra Condensed Mediu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Google Shape;5139;p42">
            <a:extLst>
              <a:ext uri="{FF2B5EF4-FFF2-40B4-BE49-F238E27FC236}">
                <a16:creationId xmlns:a16="http://schemas.microsoft.com/office/drawing/2014/main" id="{1C31C274-38FC-E4CE-4D63-9374EEDB044B}"/>
              </a:ext>
            </a:extLst>
          </p:cNvPr>
          <p:cNvSpPr txBox="1"/>
          <p:nvPr/>
        </p:nvSpPr>
        <p:spPr>
          <a:xfrm>
            <a:off x="493432" y="1039121"/>
            <a:ext cx="2453807" cy="2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A drawing of a person with a beard&#10;&#10;AI-generated content may be incorrect.">
            <a:extLst>
              <a:ext uri="{FF2B5EF4-FFF2-40B4-BE49-F238E27FC236}">
                <a16:creationId xmlns:a16="http://schemas.microsoft.com/office/drawing/2014/main" id="{0308D45F-F4B7-65C7-0C69-A6E0DBD6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Urdu Text Reuse Detection Importance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" name="Google Shape;204;p24">
            <a:extLst>
              <a:ext uri="{FF2B5EF4-FFF2-40B4-BE49-F238E27FC236}">
                <a16:creationId xmlns:a16="http://schemas.microsoft.com/office/drawing/2014/main" id="{579608D8-C163-E9EA-799D-084843227332}"/>
              </a:ext>
            </a:extLst>
          </p:cNvPr>
          <p:cNvGrpSpPr/>
          <p:nvPr/>
        </p:nvGrpSpPr>
        <p:grpSpPr>
          <a:xfrm>
            <a:off x="536738" y="1549303"/>
            <a:ext cx="564475" cy="554800"/>
            <a:chOff x="0" y="-38100"/>
            <a:chExt cx="1462883" cy="1480393"/>
          </a:xfrm>
        </p:grpSpPr>
        <p:sp>
          <p:nvSpPr>
            <p:cNvPr id="4" name="Google Shape;205;p24">
              <a:extLst>
                <a:ext uri="{FF2B5EF4-FFF2-40B4-BE49-F238E27FC236}">
                  <a16:creationId xmlns:a16="http://schemas.microsoft.com/office/drawing/2014/main" id="{006AD7BC-9F3D-3B64-C913-55EC2A63A602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Google Shape;206;p24">
              <a:extLst>
                <a:ext uri="{FF2B5EF4-FFF2-40B4-BE49-F238E27FC236}">
                  <a16:creationId xmlns:a16="http://schemas.microsoft.com/office/drawing/2014/main" id="{B40B4B5D-94C8-BB4E-CE3B-E5DCFE3576FC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4337BE3F-CCC9-6215-A338-3112882484C1}"/>
              </a:ext>
            </a:extLst>
          </p:cNvPr>
          <p:cNvSpPr txBox="1"/>
          <p:nvPr/>
        </p:nvSpPr>
        <p:spPr>
          <a:xfrm>
            <a:off x="687199" y="1510628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7" name="Google Shape;204;p24">
            <a:extLst>
              <a:ext uri="{FF2B5EF4-FFF2-40B4-BE49-F238E27FC236}">
                <a16:creationId xmlns:a16="http://schemas.microsoft.com/office/drawing/2014/main" id="{B7007F92-14B0-4DF1-85A2-D352D513527D}"/>
              </a:ext>
            </a:extLst>
          </p:cNvPr>
          <p:cNvGrpSpPr/>
          <p:nvPr/>
        </p:nvGrpSpPr>
        <p:grpSpPr>
          <a:xfrm>
            <a:off x="536738" y="2413276"/>
            <a:ext cx="564475" cy="554800"/>
            <a:chOff x="0" y="-38100"/>
            <a:chExt cx="1462883" cy="1480393"/>
          </a:xfrm>
        </p:grpSpPr>
        <p:sp>
          <p:nvSpPr>
            <p:cNvPr id="8" name="Google Shape;205;p24">
              <a:extLst>
                <a:ext uri="{FF2B5EF4-FFF2-40B4-BE49-F238E27FC236}">
                  <a16:creationId xmlns:a16="http://schemas.microsoft.com/office/drawing/2014/main" id="{205720A2-752B-8C63-9742-2EA5FD78777A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Google Shape;206;p24">
              <a:extLst>
                <a:ext uri="{FF2B5EF4-FFF2-40B4-BE49-F238E27FC236}">
                  <a16:creationId xmlns:a16="http://schemas.microsoft.com/office/drawing/2014/main" id="{387E955D-1CB9-170F-4808-189D287C0E8C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008B9216-D280-8590-39A4-7A9DD578BAC0}"/>
              </a:ext>
            </a:extLst>
          </p:cNvPr>
          <p:cNvSpPr txBox="1"/>
          <p:nvPr/>
        </p:nvSpPr>
        <p:spPr>
          <a:xfrm>
            <a:off x="687199" y="2374601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grpSp>
        <p:nvGrpSpPr>
          <p:cNvPr id="11" name="Google Shape;204;p24">
            <a:extLst>
              <a:ext uri="{FF2B5EF4-FFF2-40B4-BE49-F238E27FC236}">
                <a16:creationId xmlns:a16="http://schemas.microsoft.com/office/drawing/2014/main" id="{E852F734-69A4-2310-11EB-54D800D6BA22}"/>
              </a:ext>
            </a:extLst>
          </p:cNvPr>
          <p:cNvGrpSpPr/>
          <p:nvPr/>
        </p:nvGrpSpPr>
        <p:grpSpPr>
          <a:xfrm>
            <a:off x="536738" y="3238574"/>
            <a:ext cx="564475" cy="554800"/>
            <a:chOff x="0" y="-38100"/>
            <a:chExt cx="1462883" cy="1480393"/>
          </a:xfrm>
        </p:grpSpPr>
        <p:sp>
          <p:nvSpPr>
            <p:cNvPr id="12" name="Google Shape;205;p24">
              <a:extLst>
                <a:ext uri="{FF2B5EF4-FFF2-40B4-BE49-F238E27FC236}">
                  <a16:creationId xmlns:a16="http://schemas.microsoft.com/office/drawing/2014/main" id="{BBF84D16-778D-3BD4-B896-41B2E3B008DF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Google Shape;206;p24">
              <a:extLst>
                <a:ext uri="{FF2B5EF4-FFF2-40B4-BE49-F238E27FC236}">
                  <a16:creationId xmlns:a16="http://schemas.microsoft.com/office/drawing/2014/main" id="{4E1150F3-EB72-73E4-5E22-699F99C5AA4F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07;p24">
            <a:extLst>
              <a:ext uri="{FF2B5EF4-FFF2-40B4-BE49-F238E27FC236}">
                <a16:creationId xmlns:a16="http://schemas.microsoft.com/office/drawing/2014/main" id="{A1F8CC4A-59F7-D6E0-6176-03340DB777B8}"/>
              </a:ext>
            </a:extLst>
          </p:cNvPr>
          <p:cNvSpPr txBox="1"/>
          <p:nvPr/>
        </p:nvSpPr>
        <p:spPr>
          <a:xfrm>
            <a:off x="687199" y="3199899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3</a:t>
            </a:r>
            <a:endParaRPr sz="700" dirty="0"/>
          </a:p>
        </p:txBody>
      </p:sp>
      <p:grpSp>
        <p:nvGrpSpPr>
          <p:cNvPr id="15" name="Google Shape;204;p24">
            <a:extLst>
              <a:ext uri="{FF2B5EF4-FFF2-40B4-BE49-F238E27FC236}">
                <a16:creationId xmlns:a16="http://schemas.microsoft.com/office/drawing/2014/main" id="{2171FD7F-1EF9-7895-EBF0-77FA7D96EC06}"/>
              </a:ext>
            </a:extLst>
          </p:cNvPr>
          <p:cNvGrpSpPr/>
          <p:nvPr/>
        </p:nvGrpSpPr>
        <p:grpSpPr>
          <a:xfrm>
            <a:off x="536738" y="4063872"/>
            <a:ext cx="564475" cy="554800"/>
            <a:chOff x="0" y="-38100"/>
            <a:chExt cx="1462883" cy="1480393"/>
          </a:xfrm>
        </p:grpSpPr>
        <p:sp>
          <p:nvSpPr>
            <p:cNvPr id="16" name="Google Shape;205;p24">
              <a:extLst>
                <a:ext uri="{FF2B5EF4-FFF2-40B4-BE49-F238E27FC236}">
                  <a16:creationId xmlns:a16="http://schemas.microsoft.com/office/drawing/2014/main" id="{32598C40-E768-793C-16ED-BF5B3477B2C7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Google Shape;206;p24">
              <a:extLst>
                <a:ext uri="{FF2B5EF4-FFF2-40B4-BE49-F238E27FC236}">
                  <a16:creationId xmlns:a16="http://schemas.microsoft.com/office/drawing/2014/main" id="{E9124B21-E463-1432-CA2B-1E644FDEF69D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207;p24">
            <a:extLst>
              <a:ext uri="{FF2B5EF4-FFF2-40B4-BE49-F238E27FC236}">
                <a16:creationId xmlns:a16="http://schemas.microsoft.com/office/drawing/2014/main" id="{98F68119-05FC-3CD2-8C8C-BAC7914FFEB8}"/>
              </a:ext>
            </a:extLst>
          </p:cNvPr>
          <p:cNvSpPr txBox="1"/>
          <p:nvPr/>
        </p:nvSpPr>
        <p:spPr>
          <a:xfrm>
            <a:off x="687199" y="4025197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4</a:t>
            </a:r>
            <a:endParaRPr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9783B5-613A-B94D-5867-D3B86D992017}"/>
              </a:ext>
            </a:extLst>
          </p:cNvPr>
          <p:cNvSpPr txBox="1"/>
          <p:nvPr/>
        </p:nvSpPr>
        <p:spPr>
          <a:xfrm>
            <a:off x="1251674" y="1609030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Academic Integrity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5F26B-943A-016C-C676-C8DB2D98AF3D}"/>
              </a:ext>
            </a:extLst>
          </p:cNvPr>
          <p:cNvSpPr txBox="1"/>
          <p:nvPr/>
        </p:nvSpPr>
        <p:spPr>
          <a:xfrm>
            <a:off x="1251674" y="2506944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Content Rewriting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E09FB4-E6E6-3E84-4331-F1546E65A3A4}"/>
              </a:ext>
            </a:extLst>
          </p:cNvPr>
          <p:cNvSpPr txBox="1"/>
          <p:nvPr/>
        </p:nvSpPr>
        <p:spPr>
          <a:xfrm>
            <a:off x="1251674" y="3332242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Legal Aspects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E3C61-AD7A-49BC-6E14-AEE2E1B82876}"/>
              </a:ext>
            </a:extLst>
          </p:cNvPr>
          <p:cNvSpPr txBox="1"/>
          <p:nvPr/>
        </p:nvSpPr>
        <p:spPr>
          <a:xfrm>
            <a:off x="1251674" y="4118891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Translation Analysis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1AD062CE-ED63-B870-A439-D6B4942EE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4BA72284-CB8F-209D-8E0A-ACAA7E0D5BE5}"/>
              </a:ext>
            </a:extLst>
          </p:cNvPr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Urdu Text Reuse Detection Challenges 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" name="Google Shape;204;p24">
            <a:extLst>
              <a:ext uri="{FF2B5EF4-FFF2-40B4-BE49-F238E27FC236}">
                <a16:creationId xmlns:a16="http://schemas.microsoft.com/office/drawing/2014/main" id="{FB860E2F-1E6F-365B-F39E-ED98E20FA773}"/>
              </a:ext>
            </a:extLst>
          </p:cNvPr>
          <p:cNvGrpSpPr/>
          <p:nvPr/>
        </p:nvGrpSpPr>
        <p:grpSpPr>
          <a:xfrm>
            <a:off x="536738" y="1549303"/>
            <a:ext cx="564475" cy="554800"/>
            <a:chOff x="0" y="-38100"/>
            <a:chExt cx="1462883" cy="1480393"/>
          </a:xfrm>
        </p:grpSpPr>
        <p:sp>
          <p:nvSpPr>
            <p:cNvPr id="4" name="Google Shape;205;p24">
              <a:extLst>
                <a:ext uri="{FF2B5EF4-FFF2-40B4-BE49-F238E27FC236}">
                  <a16:creationId xmlns:a16="http://schemas.microsoft.com/office/drawing/2014/main" id="{8503605B-1E1F-98F8-08AE-A26CD49A1B15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Google Shape;206;p24">
              <a:extLst>
                <a:ext uri="{FF2B5EF4-FFF2-40B4-BE49-F238E27FC236}">
                  <a16:creationId xmlns:a16="http://schemas.microsoft.com/office/drawing/2014/main" id="{817BB887-590D-557B-C7CB-C148E6DEC79D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B1DE41E8-616A-43B7-0031-CB67B7E5DEE9}"/>
              </a:ext>
            </a:extLst>
          </p:cNvPr>
          <p:cNvSpPr txBox="1"/>
          <p:nvPr/>
        </p:nvSpPr>
        <p:spPr>
          <a:xfrm>
            <a:off x="687199" y="1510628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7" name="Google Shape;204;p24">
            <a:extLst>
              <a:ext uri="{FF2B5EF4-FFF2-40B4-BE49-F238E27FC236}">
                <a16:creationId xmlns:a16="http://schemas.microsoft.com/office/drawing/2014/main" id="{0C0D2077-5DFC-B86A-A23B-A06B627214C2}"/>
              </a:ext>
            </a:extLst>
          </p:cNvPr>
          <p:cNvGrpSpPr/>
          <p:nvPr/>
        </p:nvGrpSpPr>
        <p:grpSpPr>
          <a:xfrm>
            <a:off x="536738" y="2413276"/>
            <a:ext cx="564475" cy="554800"/>
            <a:chOff x="0" y="-38100"/>
            <a:chExt cx="1462883" cy="1480393"/>
          </a:xfrm>
        </p:grpSpPr>
        <p:sp>
          <p:nvSpPr>
            <p:cNvPr id="8" name="Google Shape;205;p24">
              <a:extLst>
                <a:ext uri="{FF2B5EF4-FFF2-40B4-BE49-F238E27FC236}">
                  <a16:creationId xmlns:a16="http://schemas.microsoft.com/office/drawing/2014/main" id="{9AFE7507-9EDC-BCFD-44F8-1825B997B7C2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Google Shape;206;p24">
              <a:extLst>
                <a:ext uri="{FF2B5EF4-FFF2-40B4-BE49-F238E27FC236}">
                  <a16:creationId xmlns:a16="http://schemas.microsoft.com/office/drawing/2014/main" id="{0CA65687-641C-9C21-CDBF-3107E27A9BF5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C3C27986-080E-03CD-3EAC-194E796180E5}"/>
              </a:ext>
            </a:extLst>
          </p:cNvPr>
          <p:cNvSpPr txBox="1"/>
          <p:nvPr/>
        </p:nvSpPr>
        <p:spPr>
          <a:xfrm>
            <a:off x="687199" y="2374601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grpSp>
        <p:nvGrpSpPr>
          <p:cNvPr id="11" name="Google Shape;204;p24">
            <a:extLst>
              <a:ext uri="{FF2B5EF4-FFF2-40B4-BE49-F238E27FC236}">
                <a16:creationId xmlns:a16="http://schemas.microsoft.com/office/drawing/2014/main" id="{A382146D-A59C-E221-7D45-BEFB6C1D0A46}"/>
              </a:ext>
            </a:extLst>
          </p:cNvPr>
          <p:cNvGrpSpPr/>
          <p:nvPr/>
        </p:nvGrpSpPr>
        <p:grpSpPr>
          <a:xfrm>
            <a:off x="536738" y="3238574"/>
            <a:ext cx="564475" cy="554800"/>
            <a:chOff x="0" y="-38100"/>
            <a:chExt cx="1462883" cy="1480393"/>
          </a:xfrm>
        </p:grpSpPr>
        <p:sp>
          <p:nvSpPr>
            <p:cNvPr id="12" name="Google Shape;205;p24">
              <a:extLst>
                <a:ext uri="{FF2B5EF4-FFF2-40B4-BE49-F238E27FC236}">
                  <a16:creationId xmlns:a16="http://schemas.microsoft.com/office/drawing/2014/main" id="{9AE09AD0-768E-47F2-0FF7-2B9E10D199AF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Google Shape;206;p24">
              <a:extLst>
                <a:ext uri="{FF2B5EF4-FFF2-40B4-BE49-F238E27FC236}">
                  <a16:creationId xmlns:a16="http://schemas.microsoft.com/office/drawing/2014/main" id="{AE8EDEE7-C8B1-85B0-A414-928981AAAF86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07;p24">
            <a:extLst>
              <a:ext uri="{FF2B5EF4-FFF2-40B4-BE49-F238E27FC236}">
                <a16:creationId xmlns:a16="http://schemas.microsoft.com/office/drawing/2014/main" id="{210BED66-35AE-49DD-F0E9-8F91EEEEFC87}"/>
              </a:ext>
            </a:extLst>
          </p:cNvPr>
          <p:cNvSpPr txBox="1"/>
          <p:nvPr/>
        </p:nvSpPr>
        <p:spPr>
          <a:xfrm>
            <a:off x="687199" y="3199899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3</a:t>
            </a:r>
            <a:endParaRPr sz="700" dirty="0"/>
          </a:p>
        </p:txBody>
      </p:sp>
      <p:grpSp>
        <p:nvGrpSpPr>
          <p:cNvPr id="15" name="Google Shape;204;p24">
            <a:extLst>
              <a:ext uri="{FF2B5EF4-FFF2-40B4-BE49-F238E27FC236}">
                <a16:creationId xmlns:a16="http://schemas.microsoft.com/office/drawing/2014/main" id="{68822F8C-01BD-3E5C-4522-3AE20DD05C37}"/>
              </a:ext>
            </a:extLst>
          </p:cNvPr>
          <p:cNvGrpSpPr/>
          <p:nvPr/>
        </p:nvGrpSpPr>
        <p:grpSpPr>
          <a:xfrm>
            <a:off x="536738" y="4063872"/>
            <a:ext cx="564475" cy="554800"/>
            <a:chOff x="0" y="-38100"/>
            <a:chExt cx="1462883" cy="1480393"/>
          </a:xfrm>
        </p:grpSpPr>
        <p:sp>
          <p:nvSpPr>
            <p:cNvPr id="16" name="Google Shape;205;p24">
              <a:extLst>
                <a:ext uri="{FF2B5EF4-FFF2-40B4-BE49-F238E27FC236}">
                  <a16:creationId xmlns:a16="http://schemas.microsoft.com/office/drawing/2014/main" id="{B5759AC9-BCDD-1488-610E-7FCE3458BFA0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Google Shape;206;p24">
              <a:extLst>
                <a:ext uri="{FF2B5EF4-FFF2-40B4-BE49-F238E27FC236}">
                  <a16:creationId xmlns:a16="http://schemas.microsoft.com/office/drawing/2014/main" id="{6CF95E1D-9C9B-FCE6-EC6F-07F71F37EF2A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207;p24">
            <a:extLst>
              <a:ext uri="{FF2B5EF4-FFF2-40B4-BE49-F238E27FC236}">
                <a16:creationId xmlns:a16="http://schemas.microsoft.com/office/drawing/2014/main" id="{E26A46CF-E224-FE24-9B68-D4DBD381897A}"/>
              </a:ext>
            </a:extLst>
          </p:cNvPr>
          <p:cNvSpPr txBox="1"/>
          <p:nvPr/>
        </p:nvSpPr>
        <p:spPr>
          <a:xfrm>
            <a:off x="687199" y="4025197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4</a:t>
            </a:r>
            <a:endParaRPr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01313C-123E-15E0-B573-DA6738D4F81A}"/>
              </a:ext>
            </a:extLst>
          </p:cNvPr>
          <p:cNvSpPr txBox="1"/>
          <p:nvPr/>
        </p:nvSpPr>
        <p:spPr>
          <a:xfrm>
            <a:off x="1251674" y="1609030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Linguistic Complexity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58F0EE-AEB0-EDBD-F405-7276C001D150}"/>
              </a:ext>
            </a:extLst>
          </p:cNvPr>
          <p:cNvSpPr txBox="1"/>
          <p:nvPr/>
        </p:nvSpPr>
        <p:spPr>
          <a:xfrm>
            <a:off x="1251674" y="2506944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Spelling Variations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D278A7-BE2A-D08E-030A-236CA7D69BF9}"/>
              </a:ext>
            </a:extLst>
          </p:cNvPr>
          <p:cNvSpPr txBox="1"/>
          <p:nvPr/>
        </p:nvSpPr>
        <p:spPr>
          <a:xfrm>
            <a:off x="1163183" y="3220977"/>
            <a:ext cx="340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Limited Data Resources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F2509-6DBA-8BCE-860D-B74B6CFA4919}"/>
              </a:ext>
            </a:extLst>
          </p:cNvPr>
          <p:cNvSpPr txBox="1"/>
          <p:nvPr/>
        </p:nvSpPr>
        <p:spPr>
          <a:xfrm>
            <a:off x="1251673" y="4118891"/>
            <a:ext cx="3821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Use of Metaphors and Idioms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4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B9A6A607-2495-04EE-6CA9-174835F59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2107C18F-A471-F2C9-B08B-5919561D9F9C}"/>
              </a:ext>
            </a:extLst>
          </p:cNvPr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Limitations of Existing Work 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" name="Google Shape;204;p24">
            <a:extLst>
              <a:ext uri="{FF2B5EF4-FFF2-40B4-BE49-F238E27FC236}">
                <a16:creationId xmlns:a16="http://schemas.microsoft.com/office/drawing/2014/main" id="{52B53E88-06ED-EFA1-1C00-2761DD4710CC}"/>
              </a:ext>
            </a:extLst>
          </p:cNvPr>
          <p:cNvGrpSpPr/>
          <p:nvPr/>
        </p:nvGrpSpPr>
        <p:grpSpPr>
          <a:xfrm>
            <a:off x="536738" y="1549303"/>
            <a:ext cx="564475" cy="554800"/>
            <a:chOff x="0" y="-38100"/>
            <a:chExt cx="1462883" cy="1480393"/>
          </a:xfrm>
        </p:grpSpPr>
        <p:sp>
          <p:nvSpPr>
            <p:cNvPr id="4" name="Google Shape;205;p24">
              <a:extLst>
                <a:ext uri="{FF2B5EF4-FFF2-40B4-BE49-F238E27FC236}">
                  <a16:creationId xmlns:a16="http://schemas.microsoft.com/office/drawing/2014/main" id="{08D57A04-3C02-0A8B-B05B-028389B62228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Google Shape;206;p24">
              <a:extLst>
                <a:ext uri="{FF2B5EF4-FFF2-40B4-BE49-F238E27FC236}">
                  <a16:creationId xmlns:a16="http://schemas.microsoft.com/office/drawing/2014/main" id="{54786675-B4DB-EB69-D2A9-7AD6CAD8D471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0536A885-9DEF-F3D6-2D52-3762E7D6EA7F}"/>
              </a:ext>
            </a:extLst>
          </p:cNvPr>
          <p:cNvSpPr txBox="1"/>
          <p:nvPr/>
        </p:nvSpPr>
        <p:spPr>
          <a:xfrm>
            <a:off x="687199" y="1510628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7" name="Google Shape;204;p24">
            <a:extLst>
              <a:ext uri="{FF2B5EF4-FFF2-40B4-BE49-F238E27FC236}">
                <a16:creationId xmlns:a16="http://schemas.microsoft.com/office/drawing/2014/main" id="{E88E32F5-A243-E34B-57C4-1518A0384031}"/>
              </a:ext>
            </a:extLst>
          </p:cNvPr>
          <p:cNvGrpSpPr/>
          <p:nvPr/>
        </p:nvGrpSpPr>
        <p:grpSpPr>
          <a:xfrm>
            <a:off x="536738" y="2413276"/>
            <a:ext cx="564475" cy="554800"/>
            <a:chOff x="0" y="-38100"/>
            <a:chExt cx="1462883" cy="1480393"/>
          </a:xfrm>
        </p:grpSpPr>
        <p:sp>
          <p:nvSpPr>
            <p:cNvPr id="8" name="Google Shape;205;p24">
              <a:extLst>
                <a:ext uri="{FF2B5EF4-FFF2-40B4-BE49-F238E27FC236}">
                  <a16:creationId xmlns:a16="http://schemas.microsoft.com/office/drawing/2014/main" id="{2DD311AB-EB26-CF24-563C-9BA83CFF4EF5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Google Shape;206;p24">
              <a:extLst>
                <a:ext uri="{FF2B5EF4-FFF2-40B4-BE49-F238E27FC236}">
                  <a16:creationId xmlns:a16="http://schemas.microsoft.com/office/drawing/2014/main" id="{0A2B2DE3-408D-9ABA-D5EB-C4A3B7A32925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B2082E8D-250E-0859-8794-C331E5B938D1}"/>
              </a:ext>
            </a:extLst>
          </p:cNvPr>
          <p:cNvSpPr txBox="1"/>
          <p:nvPr/>
        </p:nvSpPr>
        <p:spPr>
          <a:xfrm>
            <a:off x="687199" y="2374601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B8147-D568-84E8-0C38-308474220FD5}"/>
              </a:ext>
            </a:extLst>
          </p:cNvPr>
          <p:cNvSpPr txBox="1"/>
          <p:nvPr/>
        </p:nvSpPr>
        <p:spPr>
          <a:xfrm>
            <a:off x="1251674" y="1609030"/>
            <a:ext cx="290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Small Dataset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EA6D4E-1EEE-4294-A54B-5F85599FD308}"/>
              </a:ext>
            </a:extLst>
          </p:cNvPr>
          <p:cNvSpPr txBox="1"/>
          <p:nvPr/>
        </p:nvSpPr>
        <p:spPr>
          <a:xfrm>
            <a:off x="1251674" y="2506944"/>
            <a:ext cx="35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 SemiBold" panose="020B0603050000020004" pitchFamily="34" charset="0"/>
              </a:rPr>
              <a:t>Methodological Constraints</a:t>
            </a:r>
            <a:endParaRPr lang="en-PK" sz="2000" dirty="0">
              <a:latin typeface="Fira Sans SemiBold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4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 rot="1056731">
            <a:off x="2719009" y="838130"/>
            <a:ext cx="3056198" cy="3467239"/>
            <a:chOff x="3049525" y="1569750"/>
            <a:chExt cx="1724425" cy="19563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b="1" dirty="0">
                <a:solidFill>
                  <a:schemeClr val="tx1"/>
                </a:solidFill>
                <a:latin typeface="Fira Sans Condensed SemiBold" panose="020B0603050000020004" pitchFamily="34" charset="0"/>
                <a:ea typeface="Gothic A1 Black"/>
                <a:cs typeface="Gothic A1 Black"/>
                <a:sym typeface="Gothic A1 Black"/>
              </a:rPr>
              <a:t>Objective</a:t>
            </a:r>
            <a:endParaRPr sz="2800" dirty="0">
              <a:solidFill>
                <a:schemeClr val="tx1"/>
              </a:solidFill>
              <a:latin typeface="Fira Sans Condensed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"/>
              <a:ea typeface="Fira Sans Extra Condensed Mediu"/>
              <a:cs typeface="Fira Sans Extra Condensed Mediu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latin typeface="Fira Sans Condensed SemiBold" panose="020B0603050000020004" pitchFamily="34" charset="0"/>
              </a:rPr>
              <a:t>Corpus Generation</a:t>
            </a:r>
            <a:endParaRPr sz="1600" dirty="0">
              <a:latin typeface="Fira Sans Condensed SemiBold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75" y="1945982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"/>
              <a:ea typeface="Fira Sans Extra Condensed Mediu"/>
              <a:cs typeface="Fira Sans Extra Condensed Mediu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08575" y="2304829"/>
            <a:ext cx="3253405" cy="81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tx1"/>
                </a:solidFill>
                <a:latin typeface="Fira Sans Condensed SemiBold" panose="020B0603050000020004" pitchFamily="34" charset="0"/>
              </a:rPr>
              <a:t>Develop Urdu Text Reuse</a:t>
            </a:r>
          </a:p>
          <a:p>
            <a:pPr lvl="0"/>
            <a:r>
              <a:rPr lang="en-US" sz="1600" b="1" dirty="0">
                <a:solidFill>
                  <a:schemeClr val="tx1"/>
                </a:solidFill>
                <a:latin typeface="Fira Sans Condensed SemiBold" panose="020B0603050000020004" pitchFamily="34" charset="0"/>
              </a:rPr>
              <a:t>Detection Classifiers</a:t>
            </a:r>
            <a:endParaRPr sz="1600" dirty="0">
              <a:solidFill>
                <a:schemeClr val="tx1"/>
              </a:solidFill>
              <a:latin typeface="Fira Sans Condensed SemiBold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58449" y="345776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B3B3B3"/>
                </a:solidFill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rPr>
              <a:t>03</a:t>
            </a:r>
            <a:endParaRPr sz="2300" dirty="0">
              <a:solidFill>
                <a:srgbClr val="B3B3B3"/>
              </a:solidFill>
              <a:latin typeface="Fira Sans Extra Condensed Mediu"/>
              <a:ea typeface="Fira Sans Extra Condensed Mediu"/>
              <a:cs typeface="Fira Sans Extra Condensed Mediu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58449" y="3822729"/>
            <a:ext cx="2565147" cy="59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latin typeface="Fira Sans Condensed SemiBold" panose="020B0603050000020004" pitchFamily="34" charset="0"/>
              </a:rPr>
              <a:t>Web Application</a:t>
            </a:r>
            <a:endParaRPr sz="1600" dirty="0">
              <a:latin typeface="Fira Sans Condensed SemiBold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222831"/>
              </a:solidFill>
              <a:latin typeface="Fira Sans Extra Condensed Mediu"/>
              <a:ea typeface="Fira Sans Extra Condensed Mediu"/>
              <a:cs typeface="Fira Sans Extra Condensed Mediu"/>
              <a:sym typeface="Fira Sans Extra Condensed Medium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115901" y="2301467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152068" y="3819081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blue and black logo&#10;&#10;AI-generated content may be incorrect.">
            <a:extLst>
              <a:ext uri="{FF2B5EF4-FFF2-40B4-BE49-F238E27FC236}">
                <a16:creationId xmlns:a16="http://schemas.microsoft.com/office/drawing/2014/main" id="{1299D48A-96BE-360A-A1B4-6F055588D3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047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94209" y="2205013"/>
            <a:ext cx="1275459" cy="8983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239325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81;p37">
            <a:extLst>
              <a:ext uri="{FF2B5EF4-FFF2-40B4-BE49-F238E27FC236}">
                <a16:creationId xmlns:a16="http://schemas.microsoft.com/office/drawing/2014/main" id="{C35CAD6B-E255-A578-6960-360D92F35FD3}"/>
              </a:ext>
            </a:extLst>
          </p:cNvPr>
          <p:cNvSpPr/>
          <p:nvPr/>
        </p:nvSpPr>
        <p:spPr>
          <a:xfrm>
            <a:off x="4933166" y="3240348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881;p37">
            <a:extLst>
              <a:ext uri="{FF2B5EF4-FFF2-40B4-BE49-F238E27FC236}">
                <a16:creationId xmlns:a16="http://schemas.microsoft.com/office/drawing/2014/main" id="{418D908E-0F07-1D37-ADB3-0E5CE1D928F1}"/>
              </a:ext>
            </a:extLst>
          </p:cNvPr>
          <p:cNvSpPr/>
          <p:nvPr/>
        </p:nvSpPr>
        <p:spPr>
          <a:xfrm>
            <a:off x="6791733" y="1136540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881;p37">
            <a:extLst>
              <a:ext uri="{FF2B5EF4-FFF2-40B4-BE49-F238E27FC236}">
                <a16:creationId xmlns:a16="http://schemas.microsoft.com/office/drawing/2014/main" id="{8243BF7C-797B-590D-0E57-DFB8B8AAA068}"/>
              </a:ext>
            </a:extLst>
          </p:cNvPr>
          <p:cNvSpPr/>
          <p:nvPr/>
        </p:nvSpPr>
        <p:spPr>
          <a:xfrm>
            <a:off x="3107333" y="1161101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881;p37">
            <a:extLst>
              <a:ext uri="{FF2B5EF4-FFF2-40B4-BE49-F238E27FC236}">
                <a16:creationId xmlns:a16="http://schemas.microsoft.com/office/drawing/2014/main" id="{31232033-3D43-319C-09F8-A1BCF938D2BB}"/>
              </a:ext>
            </a:extLst>
          </p:cNvPr>
          <p:cNvSpPr/>
          <p:nvPr/>
        </p:nvSpPr>
        <p:spPr>
          <a:xfrm>
            <a:off x="1317612" y="3240348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881;p37">
            <a:extLst>
              <a:ext uri="{FF2B5EF4-FFF2-40B4-BE49-F238E27FC236}">
                <a16:creationId xmlns:a16="http://schemas.microsoft.com/office/drawing/2014/main" id="{27E339D9-DEF8-08D7-5BAB-7E8340C1E6A7}"/>
              </a:ext>
            </a:extLst>
          </p:cNvPr>
          <p:cNvSpPr/>
          <p:nvPr/>
        </p:nvSpPr>
        <p:spPr>
          <a:xfrm>
            <a:off x="7711691" y="3240348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1" name="Google Shape;3881;p37"/>
          <p:cNvSpPr/>
          <p:nvPr/>
        </p:nvSpPr>
        <p:spPr>
          <a:xfrm>
            <a:off x="434579" y="1140143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37"/>
          <p:cNvSpPr/>
          <p:nvPr/>
        </p:nvSpPr>
        <p:spPr>
          <a:xfrm>
            <a:off x="783505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02044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020823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906600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020823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170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558228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2909713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651005" y="23317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Condensed SemiBold" panose="020B0603050000020004" pitchFamily="34" charset="0"/>
                <a:ea typeface="Fira Sans Medium"/>
                <a:cs typeface="Fira Sans Medium"/>
                <a:sym typeface="Fira Sans Medium"/>
              </a:rPr>
              <a:t>Methodology</a:t>
            </a:r>
            <a:endParaRPr sz="2800" dirty="0">
              <a:latin typeface="Fira Sans Condensed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200" b="1" dirty="0">
                <a:latin typeface="Fira Sans SemiBold" panose="020B0603050000020004" pitchFamily="34" charset="0"/>
                <a:ea typeface="Fira Sans"/>
                <a:cs typeface="Fira Sans"/>
                <a:sym typeface="Fira Sans"/>
              </a:rPr>
              <a:t>Corpus Generation</a:t>
            </a:r>
          </a:p>
        </p:txBody>
      </p:sp>
      <p:sp>
        <p:nvSpPr>
          <p:cNvPr id="3918" name="Google Shape;3918;p37"/>
          <p:cNvSpPr txBox="1"/>
          <p:nvPr/>
        </p:nvSpPr>
        <p:spPr>
          <a:xfrm>
            <a:off x="1049241" y="3759549"/>
            <a:ext cx="1522698" cy="37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ts val="6092"/>
              </a:lnSpc>
            </a:pPr>
            <a:r>
              <a:rPr lang="en-US" sz="1200" b="1" dirty="0">
                <a:solidFill>
                  <a:schemeClr val="tx1"/>
                </a:solidFill>
                <a:latin typeface="Fira Sans SemiBold" panose="020B0603050000020004" pitchFamily="34" charset="0"/>
                <a:ea typeface="DM Sans Bold"/>
                <a:cs typeface="DM Sans Bold"/>
                <a:sym typeface="DM Sans Bold"/>
              </a:rPr>
              <a:t>Preprocessing</a:t>
            </a:r>
          </a:p>
          <a:p>
            <a:pPr algn="ctr">
              <a:lnSpc>
                <a:spcPts val="6092"/>
              </a:lnSpc>
            </a:pPr>
            <a:endParaRPr lang="en-US" sz="1100" dirty="0">
              <a:solidFill>
                <a:schemeClr val="tx1"/>
              </a:solidFill>
              <a:latin typeface="Fira Sans SemiBold" panose="020B0603050000020004" pitchFamily="34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986538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Condensed SemiBold" panose="020B0603050000020004" pitchFamily="34" charset="0"/>
                <a:ea typeface="Fira Sans"/>
                <a:cs typeface="Fira Sans"/>
                <a:sym typeface="Fira Sans"/>
              </a:rPr>
              <a:t>Feature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Condensed SemiBold" panose="020B0603050000020004" pitchFamily="34" charset="0"/>
                <a:ea typeface="Fira Sans"/>
                <a:cs typeface="Fira Sans"/>
                <a:sym typeface="Fira Sans"/>
              </a:rPr>
              <a:t>Engineering</a:t>
            </a:r>
            <a:endParaRPr sz="1200" dirty="0">
              <a:latin typeface="Fira Sans Condensed SemiBold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1921551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 SemiBold" panose="020B0603050000020004" pitchFamily="34" charset="0"/>
                <a:ea typeface="Fira Sans"/>
                <a:cs typeface="Fira Sans"/>
                <a:sym typeface="Fira Sans"/>
              </a:rPr>
              <a:t>Evaluation</a:t>
            </a:r>
            <a:endParaRPr sz="1200" b="1" dirty="0">
              <a:latin typeface="Fira Sans SemiBold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4792802" y="4245104"/>
            <a:ext cx="1419088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 Condensed SemiBold" panose="020B0603050000020004" pitchFamily="34" charset="0"/>
                <a:ea typeface="Fira Sans"/>
                <a:cs typeface="Fira Sans"/>
                <a:sym typeface="Fira Sans"/>
              </a:rPr>
              <a:t>Experimentation</a:t>
            </a:r>
            <a:endParaRPr sz="1200" b="1" dirty="0">
              <a:latin typeface="Fira Sans Condensed SemiBold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655941" y="3689951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ts val="6092"/>
              </a:lnSpc>
            </a:pPr>
            <a:r>
              <a:rPr lang="en-GB" sz="1100" b="1" dirty="0">
                <a:solidFill>
                  <a:schemeClr val="tx1"/>
                </a:solidFill>
                <a:latin typeface="Fira Sans Condensed SemiBold" panose="020B0603050000020004" pitchFamily="34" charset="0"/>
                <a:ea typeface="DM Sans Bold"/>
                <a:cs typeface="DM Sans Bold"/>
                <a:sym typeface="DM Sans Bold"/>
              </a:rPr>
              <a:t>Web Application</a:t>
            </a:r>
            <a:endParaRPr lang="en-US" sz="1100" b="1" dirty="0">
              <a:solidFill>
                <a:schemeClr val="tx1"/>
              </a:solidFill>
              <a:latin typeface="Fira Sans Condensed SemiBold" panose="020B0603050000020004" pitchFamily="34" charset="0"/>
              <a:ea typeface="DM Sans Bold"/>
              <a:cs typeface="DM Sans Bold"/>
              <a:sym typeface="DM Sans Bold"/>
            </a:endParaRP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BF019B1-D87A-391D-7CEB-9CAD7672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57" y="1371970"/>
            <a:ext cx="424406" cy="424406"/>
          </a:xfrm>
          <a:prstGeom prst="rect">
            <a:avLst/>
          </a:prstGeom>
        </p:spPr>
      </p:pic>
      <p:pic>
        <p:nvPicPr>
          <p:cNvPr id="6" name="Picture 5" descr="A black background with a black square">
            <a:extLst>
              <a:ext uri="{FF2B5EF4-FFF2-40B4-BE49-F238E27FC236}">
                <a16:creationId xmlns:a16="http://schemas.microsoft.com/office/drawing/2014/main" id="{F2369A2E-8EB9-E88C-0ED6-7499A4A0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827" y="3389259"/>
            <a:ext cx="589527" cy="589527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1091036-6F62-5E1A-B419-53F36423E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159" y="1301909"/>
            <a:ext cx="634941" cy="634941"/>
          </a:xfrm>
          <a:prstGeom prst="rect">
            <a:avLst/>
          </a:prstGeom>
        </p:spPr>
      </p:pic>
      <p:pic>
        <p:nvPicPr>
          <p:cNvPr id="16" name="Picture 15" descr="A black and white image of a brain&#10;&#10;AI-generated content may be incorrect.">
            <a:extLst>
              <a:ext uri="{FF2B5EF4-FFF2-40B4-BE49-F238E27FC236}">
                <a16:creationId xmlns:a16="http://schemas.microsoft.com/office/drawing/2014/main" id="{82CF3CED-201E-9FDA-A8D9-46985583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523" y="3385034"/>
            <a:ext cx="643243" cy="646321"/>
          </a:xfrm>
          <a:prstGeom prst="rect">
            <a:avLst/>
          </a:prstGeom>
        </p:spPr>
      </p:pic>
      <p:pic>
        <p:nvPicPr>
          <p:cNvPr id="18" name="Picture 17" descr="A black background with a black square">
            <a:extLst>
              <a:ext uri="{FF2B5EF4-FFF2-40B4-BE49-F238E27FC236}">
                <a16:creationId xmlns:a16="http://schemas.microsoft.com/office/drawing/2014/main" id="{26569278-8379-D37B-C889-0E6E8B51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997" y="1338317"/>
            <a:ext cx="531842" cy="531842"/>
          </a:xfrm>
          <a:prstGeom prst="rect">
            <a:avLst/>
          </a:prstGeom>
        </p:spPr>
      </p:pic>
      <p:pic>
        <p:nvPicPr>
          <p:cNvPr id="20" name="Picture 1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5715880-6504-B1ED-4584-73A7BE464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3543" y="3482505"/>
            <a:ext cx="521317" cy="5213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72077947-0A6D-3A23-765E-02A982FF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6C9B3564-8975-0B82-5E22-EC7D16117349}"/>
              </a:ext>
            </a:extLst>
          </p:cNvPr>
          <p:cNvSpPr txBox="1"/>
          <p:nvPr/>
        </p:nvSpPr>
        <p:spPr>
          <a:xfrm>
            <a:off x="179485" y="284228"/>
            <a:ext cx="878502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latin typeface="Fira Sans SemiBold" panose="020B0603050000020004" pitchFamily="34" charset="0"/>
              </a:rPr>
              <a:t>Corpus Generation</a:t>
            </a:r>
            <a:endParaRPr sz="2800" b="1" dirty="0">
              <a:latin typeface="Fira Sans SemiBold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" name="Google Shape;204;p24">
            <a:extLst>
              <a:ext uri="{FF2B5EF4-FFF2-40B4-BE49-F238E27FC236}">
                <a16:creationId xmlns:a16="http://schemas.microsoft.com/office/drawing/2014/main" id="{2AA8B38C-BA3D-3551-7C56-1A638F37C515}"/>
              </a:ext>
            </a:extLst>
          </p:cNvPr>
          <p:cNvGrpSpPr/>
          <p:nvPr/>
        </p:nvGrpSpPr>
        <p:grpSpPr>
          <a:xfrm>
            <a:off x="536738" y="920039"/>
            <a:ext cx="564475" cy="554800"/>
            <a:chOff x="0" y="-38100"/>
            <a:chExt cx="1462883" cy="1480393"/>
          </a:xfrm>
        </p:grpSpPr>
        <p:sp>
          <p:nvSpPr>
            <p:cNvPr id="4" name="Google Shape;205;p24">
              <a:extLst>
                <a:ext uri="{FF2B5EF4-FFF2-40B4-BE49-F238E27FC236}">
                  <a16:creationId xmlns:a16="http://schemas.microsoft.com/office/drawing/2014/main" id="{8624B01F-E6F7-9730-43AA-931EA7AB4594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Google Shape;206;p24">
              <a:extLst>
                <a:ext uri="{FF2B5EF4-FFF2-40B4-BE49-F238E27FC236}">
                  <a16:creationId xmlns:a16="http://schemas.microsoft.com/office/drawing/2014/main" id="{EEB2643C-1B73-153C-FB4D-F4B500ADBE0A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207;p24">
            <a:extLst>
              <a:ext uri="{FF2B5EF4-FFF2-40B4-BE49-F238E27FC236}">
                <a16:creationId xmlns:a16="http://schemas.microsoft.com/office/drawing/2014/main" id="{F55B075F-B0C0-B062-E0B5-E2B9630105A8}"/>
              </a:ext>
            </a:extLst>
          </p:cNvPr>
          <p:cNvSpPr txBox="1"/>
          <p:nvPr/>
        </p:nvSpPr>
        <p:spPr>
          <a:xfrm>
            <a:off x="687199" y="851865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1</a:t>
            </a:r>
            <a:endParaRPr sz="700" dirty="0"/>
          </a:p>
        </p:txBody>
      </p:sp>
      <p:grpSp>
        <p:nvGrpSpPr>
          <p:cNvPr id="7" name="Google Shape;204;p24">
            <a:extLst>
              <a:ext uri="{FF2B5EF4-FFF2-40B4-BE49-F238E27FC236}">
                <a16:creationId xmlns:a16="http://schemas.microsoft.com/office/drawing/2014/main" id="{D9503FBC-4B87-ECDB-9463-1B1CB88A0839}"/>
              </a:ext>
            </a:extLst>
          </p:cNvPr>
          <p:cNvGrpSpPr/>
          <p:nvPr/>
        </p:nvGrpSpPr>
        <p:grpSpPr>
          <a:xfrm>
            <a:off x="536738" y="1744684"/>
            <a:ext cx="564475" cy="554800"/>
            <a:chOff x="0" y="-38100"/>
            <a:chExt cx="1462883" cy="1480393"/>
          </a:xfrm>
        </p:grpSpPr>
        <p:sp>
          <p:nvSpPr>
            <p:cNvPr id="8" name="Google Shape;205;p24">
              <a:extLst>
                <a:ext uri="{FF2B5EF4-FFF2-40B4-BE49-F238E27FC236}">
                  <a16:creationId xmlns:a16="http://schemas.microsoft.com/office/drawing/2014/main" id="{01CC3153-13C9-E1F9-F2E8-C42146AF3FB6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Google Shape;206;p24">
              <a:extLst>
                <a:ext uri="{FF2B5EF4-FFF2-40B4-BE49-F238E27FC236}">
                  <a16:creationId xmlns:a16="http://schemas.microsoft.com/office/drawing/2014/main" id="{608D4EFE-14B4-2477-112E-47A4C7A1F5AD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207;p24">
            <a:extLst>
              <a:ext uri="{FF2B5EF4-FFF2-40B4-BE49-F238E27FC236}">
                <a16:creationId xmlns:a16="http://schemas.microsoft.com/office/drawing/2014/main" id="{75A69054-09B6-D5E5-3928-4A0B39E822EE}"/>
              </a:ext>
            </a:extLst>
          </p:cNvPr>
          <p:cNvSpPr txBox="1"/>
          <p:nvPr/>
        </p:nvSpPr>
        <p:spPr>
          <a:xfrm>
            <a:off x="687199" y="1696174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endParaRPr sz="700" dirty="0"/>
          </a:p>
        </p:txBody>
      </p:sp>
      <p:grpSp>
        <p:nvGrpSpPr>
          <p:cNvPr id="11" name="Google Shape;204;p24">
            <a:extLst>
              <a:ext uri="{FF2B5EF4-FFF2-40B4-BE49-F238E27FC236}">
                <a16:creationId xmlns:a16="http://schemas.microsoft.com/office/drawing/2014/main" id="{1EEE7819-D492-1A49-3C9D-5BAEE8FE173A}"/>
              </a:ext>
            </a:extLst>
          </p:cNvPr>
          <p:cNvGrpSpPr/>
          <p:nvPr/>
        </p:nvGrpSpPr>
        <p:grpSpPr>
          <a:xfrm>
            <a:off x="536738" y="2569982"/>
            <a:ext cx="564475" cy="554800"/>
            <a:chOff x="0" y="-38100"/>
            <a:chExt cx="1462883" cy="1480393"/>
          </a:xfrm>
        </p:grpSpPr>
        <p:sp>
          <p:nvSpPr>
            <p:cNvPr id="12" name="Google Shape;205;p24">
              <a:extLst>
                <a:ext uri="{FF2B5EF4-FFF2-40B4-BE49-F238E27FC236}">
                  <a16:creationId xmlns:a16="http://schemas.microsoft.com/office/drawing/2014/main" id="{467531B1-B212-253D-5352-8C3539BB31D1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Google Shape;206;p24">
              <a:extLst>
                <a:ext uri="{FF2B5EF4-FFF2-40B4-BE49-F238E27FC236}">
                  <a16:creationId xmlns:a16="http://schemas.microsoft.com/office/drawing/2014/main" id="{6FCE1F1F-B36B-5859-D898-B96C9A018635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07;p24">
            <a:extLst>
              <a:ext uri="{FF2B5EF4-FFF2-40B4-BE49-F238E27FC236}">
                <a16:creationId xmlns:a16="http://schemas.microsoft.com/office/drawing/2014/main" id="{88846077-9F74-0B62-817E-C5D37AC78599}"/>
              </a:ext>
            </a:extLst>
          </p:cNvPr>
          <p:cNvSpPr txBox="1"/>
          <p:nvPr/>
        </p:nvSpPr>
        <p:spPr>
          <a:xfrm>
            <a:off x="687199" y="2521472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3</a:t>
            </a:r>
            <a:endParaRPr sz="700" dirty="0"/>
          </a:p>
        </p:txBody>
      </p:sp>
      <p:grpSp>
        <p:nvGrpSpPr>
          <p:cNvPr id="15" name="Google Shape;204;p24">
            <a:extLst>
              <a:ext uri="{FF2B5EF4-FFF2-40B4-BE49-F238E27FC236}">
                <a16:creationId xmlns:a16="http://schemas.microsoft.com/office/drawing/2014/main" id="{D700F798-F4E7-A127-701A-5A5E5CDB2C97}"/>
              </a:ext>
            </a:extLst>
          </p:cNvPr>
          <p:cNvGrpSpPr/>
          <p:nvPr/>
        </p:nvGrpSpPr>
        <p:grpSpPr>
          <a:xfrm>
            <a:off x="536738" y="3385445"/>
            <a:ext cx="564475" cy="554800"/>
            <a:chOff x="0" y="-38100"/>
            <a:chExt cx="1462883" cy="1480393"/>
          </a:xfrm>
        </p:grpSpPr>
        <p:sp>
          <p:nvSpPr>
            <p:cNvPr id="16" name="Google Shape;205;p24">
              <a:extLst>
                <a:ext uri="{FF2B5EF4-FFF2-40B4-BE49-F238E27FC236}">
                  <a16:creationId xmlns:a16="http://schemas.microsoft.com/office/drawing/2014/main" id="{A576D602-3DA8-3C87-D17D-A1EC241695D5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Google Shape;206;p24">
              <a:extLst>
                <a:ext uri="{FF2B5EF4-FFF2-40B4-BE49-F238E27FC236}">
                  <a16:creationId xmlns:a16="http://schemas.microsoft.com/office/drawing/2014/main" id="{C599D213-6001-0A20-70BD-EA07739A9CFF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207;p24">
            <a:extLst>
              <a:ext uri="{FF2B5EF4-FFF2-40B4-BE49-F238E27FC236}">
                <a16:creationId xmlns:a16="http://schemas.microsoft.com/office/drawing/2014/main" id="{839A6533-B0EE-9164-23CF-248F2C00F930}"/>
              </a:ext>
            </a:extLst>
          </p:cNvPr>
          <p:cNvSpPr txBox="1"/>
          <p:nvPr/>
        </p:nvSpPr>
        <p:spPr>
          <a:xfrm>
            <a:off x="687199" y="3346770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4</a:t>
            </a:r>
            <a:endParaRPr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02CB85-DB4D-B904-F3EF-F8BED76FBC07}"/>
              </a:ext>
            </a:extLst>
          </p:cNvPr>
          <p:cNvSpPr txBox="1"/>
          <p:nvPr/>
        </p:nvSpPr>
        <p:spPr>
          <a:xfrm>
            <a:off x="1251674" y="941719"/>
            <a:ext cx="735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We used the COUNTER corpus, which contains 1,200 journalism documents manually annotated with three levels of text reuse: WD, PD, and ND.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9B3CA-6745-D3BF-8C5E-E17602F5E9A7}"/>
              </a:ext>
            </a:extLst>
          </p:cNvPr>
          <p:cNvSpPr txBox="1"/>
          <p:nvPr/>
        </p:nvSpPr>
        <p:spPr>
          <a:xfrm>
            <a:off x="1251674" y="1868030"/>
            <a:ext cx="6279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From the COUNTER corpus, we extracted 600 derived documents.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  <p:grpSp>
        <p:nvGrpSpPr>
          <p:cNvPr id="2" name="Google Shape;204;p24">
            <a:extLst>
              <a:ext uri="{FF2B5EF4-FFF2-40B4-BE49-F238E27FC236}">
                <a16:creationId xmlns:a16="http://schemas.microsoft.com/office/drawing/2014/main" id="{6D1D2AE5-1444-8484-6ED2-40324B5D6A76}"/>
              </a:ext>
            </a:extLst>
          </p:cNvPr>
          <p:cNvGrpSpPr/>
          <p:nvPr/>
        </p:nvGrpSpPr>
        <p:grpSpPr>
          <a:xfrm>
            <a:off x="541656" y="4176941"/>
            <a:ext cx="564475" cy="554800"/>
            <a:chOff x="0" y="-38100"/>
            <a:chExt cx="1462883" cy="1480393"/>
          </a:xfrm>
        </p:grpSpPr>
        <p:sp>
          <p:nvSpPr>
            <p:cNvPr id="19" name="Google Shape;205;p24">
              <a:extLst>
                <a:ext uri="{FF2B5EF4-FFF2-40B4-BE49-F238E27FC236}">
                  <a16:creationId xmlns:a16="http://schemas.microsoft.com/office/drawing/2014/main" id="{AEFCB3FA-DBFB-E8DB-F3ED-CD312D6311C8}"/>
                </a:ext>
              </a:extLst>
            </p:cNvPr>
            <p:cNvSpPr/>
            <p:nvPr/>
          </p:nvSpPr>
          <p:spPr>
            <a:xfrm>
              <a:off x="0" y="0"/>
              <a:ext cx="1462883" cy="1442293"/>
            </a:xfrm>
            <a:custGeom>
              <a:avLst/>
              <a:gdLst/>
              <a:ahLst/>
              <a:cxnLst/>
              <a:rect l="l" t="t" r="r" b="b"/>
              <a:pathLst>
                <a:path w="1462883" h="1442293" extrusionOk="0">
                  <a:moveTo>
                    <a:pt x="0" y="0"/>
                  </a:moveTo>
                  <a:lnTo>
                    <a:pt x="1462883" y="0"/>
                  </a:lnTo>
                  <a:lnTo>
                    <a:pt x="1462883" y="1442293"/>
                  </a:lnTo>
                  <a:lnTo>
                    <a:pt x="0" y="1442293"/>
                  </a:ln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20" name="Google Shape;206;p24">
              <a:extLst>
                <a:ext uri="{FF2B5EF4-FFF2-40B4-BE49-F238E27FC236}">
                  <a16:creationId xmlns:a16="http://schemas.microsoft.com/office/drawing/2014/main" id="{9D2C2B2E-DF2D-F796-EC0A-44789AB09FFB}"/>
                </a:ext>
              </a:extLst>
            </p:cNvPr>
            <p:cNvSpPr txBox="1"/>
            <p:nvPr/>
          </p:nvSpPr>
          <p:spPr>
            <a:xfrm>
              <a:off x="0" y="-38100"/>
              <a:ext cx="1462883" cy="148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07;p24">
            <a:extLst>
              <a:ext uri="{FF2B5EF4-FFF2-40B4-BE49-F238E27FC236}">
                <a16:creationId xmlns:a16="http://schemas.microsoft.com/office/drawing/2014/main" id="{5711E499-2F96-FB06-80D9-ED165E8C2F32}"/>
              </a:ext>
            </a:extLst>
          </p:cNvPr>
          <p:cNvSpPr txBox="1"/>
          <p:nvPr/>
        </p:nvSpPr>
        <p:spPr>
          <a:xfrm>
            <a:off x="692117" y="4118602"/>
            <a:ext cx="2643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E5E3DD"/>
                </a:solidFill>
                <a:latin typeface="Gothic A1"/>
                <a:ea typeface="Gothic A1"/>
                <a:cs typeface="Gothic A1"/>
                <a:sym typeface="Gothic A1"/>
              </a:rPr>
              <a:t>5</a:t>
            </a:r>
            <a:endParaRPr sz="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FF0B8C-10D1-8589-9CF8-8FD826D0407F}"/>
              </a:ext>
            </a:extLst>
          </p:cNvPr>
          <p:cNvSpPr txBox="1"/>
          <p:nvPr/>
        </p:nvSpPr>
        <p:spPr>
          <a:xfrm>
            <a:off x="1251674" y="2726913"/>
            <a:ext cx="6279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These 600 documents were translated using back translation.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ADC653-0DB2-A415-DDAF-0BD16117390B}"/>
              </a:ext>
            </a:extLst>
          </p:cNvPr>
          <p:cNvSpPr txBox="1"/>
          <p:nvPr/>
        </p:nvSpPr>
        <p:spPr>
          <a:xfrm>
            <a:off x="1251674" y="4118602"/>
            <a:ext cx="6279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For the most spoken languages, we selected nine: Arabic, Chinese, Spanish, English, Hindi, Bengali, Portuguese, Japanese, and Punjabi.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A1D18B-E261-4866-0F26-5E4B99F9C779}"/>
              </a:ext>
            </a:extLst>
          </p:cNvPr>
          <p:cNvSpPr txBox="1"/>
          <p:nvPr/>
        </p:nvSpPr>
        <p:spPr>
          <a:xfrm>
            <a:off x="1251673" y="3346770"/>
            <a:ext cx="5851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Fira Sans Condensed Medium" panose="020B0603050000020004" pitchFamily="34" charset="0"/>
              </a:rPr>
              <a:t>For language families, we selected four: Latin, Arabic, Indo-Aryan, and Afroasiatic.</a:t>
            </a:r>
            <a:endParaRPr lang="en-PK" sz="1600" dirty="0">
              <a:latin typeface="Fira Sans Condensed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963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2011</Words>
  <Application>Microsoft Macintosh PowerPoint</Application>
  <PresentationFormat>On-screen Show (16:9)</PresentationFormat>
  <Paragraphs>439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Fira Sans Condensed Medium</vt:lpstr>
      <vt:lpstr>Fira Sans Extra Condensed Medium</vt:lpstr>
      <vt:lpstr>Fira Sans SemiBold</vt:lpstr>
      <vt:lpstr>Calibri</vt:lpstr>
      <vt:lpstr>Fira Sans Extra Condensed Mediu</vt:lpstr>
      <vt:lpstr>Fira Sans Medium</vt:lpstr>
      <vt:lpstr>Gothic A1</vt:lpstr>
      <vt:lpstr>Fira Sans Condensed SemiBold</vt:lpstr>
      <vt:lpstr>Fira Sans</vt:lpstr>
      <vt:lpstr>Fira Sans Extra Condensed Black</vt:lpstr>
      <vt:lpstr>Roboto</vt:lpstr>
      <vt:lpstr>Arial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Ashas malik</dc:creator>
  <cp:lastModifiedBy>FA21-BSE-114 (MUHAMMAD UMER AAMIR)</cp:lastModifiedBy>
  <cp:revision>14</cp:revision>
  <dcterms:modified xsi:type="dcterms:W3CDTF">2025-07-14T06:43:15Z</dcterms:modified>
</cp:coreProperties>
</file>